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3"/>
  </p:notesMasterIdLst>
  <p:sldIdLst>
    <p:sldId id="379" r:id="rId2"/>
    <p:sldId id="380" r:id="rId3"/>
    <p:sldId id="381" r:id="rId4"/>
    <p:sldId id="382" r:id="rId5"/>
    <p:sldId id="383" r:id="rId6"/>
    <p:sldId id="384" r:id="rId7"/>
    <p:sldId id="385" r:id="rId8"/>
    <p:sldId id="386" r:id="rId9"/>
    <p:sldId id="387" r:id="rId10"/>
    <p:sldId id="388" r:id="rId11"/>
    <p:sldId id="390" r:id="rId12"/>
    <p:sldId id="391" r:id="rId13"/>
    <p:sldId id="392" r:id="rId14"/>
    <p:sldId id="393" r:id="rId15"/>
    <p:sldId id="394" r:id="rId16"/>
    <p:sldId id="395" r:id="rId17"/>
    <p:sldId id="396" r:id="rId18"/>
    <p:sldId id="405" r:id="rId19"/>
    <p:sldId id="398" r:id="rId20"/>
    <p:sldId id="406" r:id="rId21"/>
    <p:sldId id="407" r:id="rId22"/>
    <p:sldId id="408" r:id="rId23"/>
    <p:sldId id="409" r:id="rId24"/>
    <p:sldId id="410" r:id="rId25"/>
    <p:sldId id="411" r:id="rId26"/>
    <p:sldId id="412" r:id="rId27"/>
    <p:sldId id="413" r:id="rId28"/>
    <p:sldId id="414" r:id="rId29"/>
    <p:sldId id="415" r:id="rId30"/>
    <p:sldId id="416" r:id="rId31"/>
    <p:sldId id="41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DED410"/>
    <a:srgbClr val="0635BA"/>
    <a:srgbClr val="052B97"/>
    <a:srgbClr val="060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86078" autoAdjust="0"/>
  </p:normalViewPr>
  <p:slideViewPr>
    <p:cSldViewPr>
      <p:cViewPr varScale="1">
        <p:scale>
          <a:sx n="68" d="100"/>
          <a:sy n="68" d="100"/>
        </p:scale>
        <p:origin x="124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DB58A-4C05-428E-A0CE-697962E6475C}"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GB"/>
        </a:p>
      </dgm:t>
    </dgm:pt>
    <dgm:pt modelId="{C3B2C16A-5F18-4020-8687-CA5FA90DA565}">
      <dgm:prSet phldrT="[Text]"/>
      <dgm:spPr/>
      <dgm:t>
        <a:bodyPr/>
        <a:lstStyle/>
        <a:p>
          <a:r>
            <a:rPr lang="en-GB" dirty="0" smtClean="0"/>
            <a:t>Design</a:t>
          </a:r>
          <a:endParaRPr lang="en-GB" dirty="0"/>
        </a:p>
      </dgm:t>
    </dgm:pt>
    <dgm:pt modelId="{B5E03330-3F02-4212-8C5F-9CED6841418E}" type="parTrans" cxnId="{0EEBDF99-BC23-415A-97AE-C13434B78409}">
      <dgm:prSet/>
      <dgm:spPr/>
      <dgm:t>
        <a:bodyPr/>
        <a:lstStyle/>
        <a:p>
          <a:endParaRPr lang="en-GB"/>
        </a:p>
      </dgm:t>
    </dgm:pt>
    <dgm:pt modelId="{386D7313-CA58-4597-B5DE-F1529DB6DA46}" type="sibTrans" cxnId="{0EEBDF99-BC23-415A-97AE-C13434B78409}">
      <dgm:prSet/>
      <dgm:spPr/>
      <dgm:t>
        <a:bodyPr/>
        <a:lstStyle/>
        <a:p>
          <a:endParaRPr lang="en-GB"/>
        </a:p>
      </dgm:t>
    </dgm:pt>
    <dgm:pt modelId="{3AD0C590-CF90-486A-8C30-04AC0905BB83}">
      <dgm:prSet phldrT="[Text]"/>
      <dgm:spPr/>
      <dgm:t>
        <a:bodyPr/>
        <a:lstStyle/>
        <a:p>
          <a:r>
            <a:rPr lang="en-GB" dirty="0" smtClean="0"/>
            <a:t>Experiment</a:t>
          </a:r>
          <a:endParaRPr lang="en-GB" dirty="0"/>
        </a:p>
      </dgm:t>
    </dgm:pt>
    <dgm:pt modelId="{83B8A807-D2D1-4959-8936-E4CEEA29FFE7}" type="parTrans" cxnId="{95AAEACB-4D9D-4DF0-816E-EAF773C9F946}">
      <dgm:prSet/>
      <dgm:spPr/>
      <dgm:t>
        <a:bodyPr/>
        <a:lstStyle/>
        <a:p>
          <a:endParaRPr lang="en-GB"/>
        </a:p>
      </dgm:t>
    </dgm:pt>
    <dgm:pt modelId="{F1E79DED-8BD5-41E3-B387-3500D79055FA}" type="sibTrans" cxnId="{95AAEACB-4D9D-4DF0-816E-EAF773C9F946}">
      <dgm:prSet/>
      <dgm:spPr/>
      <dgm:t>
        <a:bodyPr/>
        <a:lstStyle/>
        <a:p>
          <a:endParaRPr lang="en-GB"/>
        </a:p>
      </dgm:t>
    </dgm:pt>
    <dgm:pt modelId="{35EAEF99-2D1B-49D2-A628-728DEEBA0492}">
      <dgm:prSet phldrT="[Text]"/>
      <dgm:spPr/>
      <dgm:t>
        <a:bodyPr/>
        <a:lstStyle/>
        <a:p>
          <a:r>
            <a:rPr lang="en-GB" dirty="0" smtClean="0"/>
            <a:t>Analysis</a:t>
          </a:r>
          <a:endParaRPr lang="en-GB" dirty="0"/>
        </a:p>
      </dgm:t>
    </dgm:pt>
    <dgm:pt modelId="{0B388075-392D-4E0F-8552-4F1BDA228E06}" type="parTrans" cxnId="{94B1BACE-AB0D-4EF5-9CEA-D9D977D410B0}">
      <dgm:prSet/>
      <dgm:spPr/>
      <dgm:t>
        <a:bodyPr/>
        <a:lstStyle/>
        <a:p>
          <a:endParaRPr lang="en-GB"/>
        </a:p>
      </dgm:t>
    </dgm:pt>
    <dgm:pt modelId="{7908A3D9-8693-480B-8E20-B4899F456517}" type="sibTrans" cxnId="{94B1BACE-AB0D-4EF5-9CEA-D9D977D410B0}">
      <dgm:prSet/>
      <dgm:spPr/>
      <dgm:t>
        <a:bodyPr/>
        <a:lstStyle/>
        <a:p>
          <a:endParaRPr lang="en-GB"/>
        </a:p>
      </dgm:t>
    </dgm:pt>
    <dgm:pt modelId="{20EC3426-F542-463B-9AA2-4BD79E580EA8}">
      <dgm:prSet phldrT="[Text]"/>
      <dgm:spPr/>
      <dgm:t>
        <a:bodyPr/>
        <a:lstStyle/>
        <a:p>
          <a:r>
            <a:rPr lang="en-GB" dirty="0" smtClean="0"/>
            <a:t>Publication</a:t>
          </a:r>
          <a:endParaRPr lang="en-GB" dirty="0"/>
        </a:p>
      </dgm:t>
    </dgm:pt>
    <dgm:pt modelId="{C3E7A1CA-F9CC-4454-949A-1E449E31770F}" type="parTrans" cxnId="{8E969EF7-6039-4C6F-BB8A-439679EDD125}">
      <dgm:prSet/>
      <dgm:spPr/>
      <dgm:t>
        <a:bodyPr/>
        <a:lstStyle/>
        <a:p>
          <a:endParaRPr lang="en-GB"/>
        </a:p>
      </dgm:t>
    </dgm:pt>
    <dgm:pt modelId="{C5F3B7EB-0BDD-4964-8194-F514B6172658}" type="sibTrans" cxnId="{8E969EF7-6039-4C6F-BB8A-439679EDD125}">
      <dgm:prSet/>
      <dgm:spPr/>
      <dgm:t>
        <a:bodyPr/>
        <a:lstStyle/>
        <a:p>
          <a:endParaRPr lang="en-GB"/>
        </a:p>
      </dgm:t>
    </dgm:pt>
    <dgm:pt modelId="{9918575A-CA79-4F2A-9D95-AC4D391B851A}">
      <dgm:prSet phldrT="[Text]"/>
      <dgm:spPr/>
      <dgm:t>
        <a:bodyPr/>
        <a:lstStyle/>
        <a:p>
          <a:r>
            <a:rPr lang="en-GB" dirty="0" smtClean="0"/>
            <a:t>Release</a:t>
          </a:r>
          <a:endParaRPr lang="en-GB" dirty="0"/>
        </a:p>
      </dgm:t>
    </dgm:pt>
    <dgm:pt modelId="{94D10671-BE1C-4DFE-9F20-93743E5256CA}" type="parTrans" cxnId="{5F377145-6596-4B5B-8CAC-C72CF3280719}">
      <dgm:prSet/>
      <dgm:spPr/>
      <dgm:t>
        <a:bodyPr/>
        <a:lstStyle/>
        <a:p>
          <a:endParaRPr lang="en-GB"/>
        </a:p>
      </dgm:t>
    </dgm:pt>
    <dgm:pt modelId="{169CB1DD-9EED-41A2-A337-AA7351500A21}" type="sibTrans" cxnId="{5F377145-6596-4B5B-8CAC-C72CF3280719}">
      <dgm:prSet/>
      <dgm:spPr/>
      <dgm:t>
        <a:bodyPr/>
        <a:lstStyle/>
        <a:p>
          <a:endParaRPr lang="en-GB"/>
        </a:p>
      </dgm:t>
    </dgm:pt>
    <dgm:pt modelId="{7DD3FB83-F2BD-4252-954A-1E8CEE7A5225}" type="pres">
      <dgm:prSet presAssocID="{C99DB58A-4C05-428E-A0CE-697962E6475C}" presName="cycle" presStyleCnt="0">
        <dgm:presLayoutVars>
          <dgm:dir/>
          <dgm:resizeHandles val="exact"/>
        </dgm:presLayoutVars>
      </dgm:prSet>
      <dgm:spPr/>
      <dgm:t>
        <a:bodyPr/>
        <a:lstStyle/>
        <a:p>
          <a:endParaRPr lang="en-GB"/>
        </a:p>
      </dgm:t>
    </dgm:pt>
    <dgm:pt modelId="{CB888C66-0743-466D-BE52-86FF4F7EE59D}" type="pres">
      <dgm:prSet presAssocID="{C3B2C16A-5F18-4020-8687-CA5FA90DA565}" presName="node" presStyleLbl="node1" presStyleIdx="0" presStyleCnt="5">
        <dgm:presLayoutVars>
          <dgm:bulletEnabled val="1"/>
        </dgm:presLayoutVars>
      </dgm:prSet>
      <dgm:spPr/>
      <dgm:t>
        <a:bodyPr/>
        <a:lstStyle/>
        <a:p>
          <a:endParaRPr lang="en-GB"/>
        </a:p>
      </dgm:t>
    </dgm:pt>
    <dgm:pt modelId="{C8B11B28-D375-4768-A60C-74A2AB7C4470}" type="pres">
      <dgm:prSet presAssocID="{C3B2C16A-5F18-4020-8687-CA5FA90DA565}" presName="spNode" presStyleCnt="0"/>
      <dgm:spPr/>
    </dgm:pt>
    <dgm:pt modelId="{DED86072-385F-4B4D-81A3-E86816A9BF67}" type="pres">
      <dgm:prSet presAssocID="{386D7313-CA58-4597-B5DE-F1529DB6DA46}" presName="sibTrans" presStyleLbl="sibTrans1D1" presStyleIdx="0" presStyleCnt="5"/>
      <dgm:spPr/>
      <dgm:t>
        <a:bodyPr/>
        <a:lstStyle/>
        <a:p>
          <a:endParaRPr lang="en-GB"/>
        </a:p>
      </dgm:t>
    </dgm:pt>
    <dgm:pt modelId="{40D17DC4-4AB3-4B49-921A-7A9CDF63F459}" type="pres">
      <dgm:prSet presAssocID="{3AD0C590-CF90-486A-8C30-04AC0905BB83}" presName="node" presStyleLbl="node1" presStyleIdx="1" presStyleCnt="5">
        <dgm:presLayoutVars>
          <dgm:bulletEnabled val="1"/>
        </dgm:presLayoutVars>
      </dgm:prSet>
      <dgm:spPr/>
      <dgm:t>
        <a:bodyPr/>
        <a:lstStyle/>
        <a:p>
          <a:endParaRPr lang="en-GB"/>
        </a:p>
      </dgm:t>
    </dgm:pt>
    <dgm:pt modelId="{1A8CD0B5-5DA2-475C-9B4B-DDE3DAFF7FA0}" type="pres">
      <dgm:prSet presAssocID="{3AD0C590-CF90-486A-8C30-04AC0905BB83}" presName="spNode" presStyleCnt="0"/>
      <dgm:spPr/>
    </dgm:pt>
    <dgm:pt modelId="{6A15C862-598F-46D6-957B-6BA5F56DDA89}" type="pres">
      <dgm:prSet presAssocID="{F1E79DED-8BD5-41E3-B387-3500D79055FA}" presName="sibTrans" presStyleLbl="sibTrans1D1" presStyleIdx="1" presStyleCnt="5"/>
      <dgm:spPr/>
      <dgm:t>
        <a:bodyPr/>
        <a:lstStyle/>
        <a:p>
          <a:endParaRPr lang="en-GB"/>
        </a:p>
      </dgm:t>
    </dgm:pt>
    <dgm:pt modelId="{10994793-9C98-4D97-BB38-0B0520BF04AD}" type="pres">
      <dgm:prSet presAssocID="{35EAEF99-2D1B-49D2-A628-728DEEBA0492}" presName="node" presStyleLbl="node1" presStyleIdx="2" presStyleCnt="5">
        <dgm:presLayoutVars>
          <dgm:bulletEnabled val="1"/>
        </dgm:presLayoutVars>
      </dgm:prSet>
      <dgm:spPr/>
      <dgm:t>
        <a:bodyPr/>
        <a:lstStyle/>
        <a:p>
          <a:endParaRPr lang="en-GB"/>
        </a:p>
      </dgm:t>
    </dgm:pt>
    <dgm:pt modelId="{F59EA41A-A2DE-4AD4-9E2D-3A68D6A30828}" type="pres">
      <dgm:prSet presAssocID="{35EAEF99-2D1B-49D2-A628-728DEEBA0492}" presName="spNode" presStyleCnt="0"/>
      <dgm:spPr/>
    </dgm:pt>
    <dgm:pt modelId="{21BC072D-C826-43A4-8EA5-6D2D00AC1BEF}" type="pres">
      <dgm:prSet presAssocID="{7908A3D9-8693-480B-8E20-B4899F456517}" presName="sibTrans" presStyleLbl="sibTrans1D1" presStyleIdx="2" presStyleCnt="5"/>
      <dgm:spPr/>
      <dgm:t>
        <a:bodyPr/>
        <a:lstStyle/>
        <a:p>
          <a:endParaRPr lang="en-GB"/>
        </a:p>
      </dgm:t>
    </dgm:pt>
    <dgm:pt modelId="{FDDD742C-B743-4362-8652-E90887661023}" type="pres">
      <dgm:prSet presAssocID="{20EC3426-F542-463B-9AA2-4BD79E580EA8}" presName="node" presStyleLbl="node1" presStyleIdx="3" presStyleCnt="5">
        <dgm:presLayoutVars>
          <dgm:bulletEnabled val="1"/>
        </dgm:presLayoutVars>
      </dgm:prSet>
      <dgm:spPr/>
      <dgm:t>
        <a:bodyPr/>
        <a:lstStyle/>
        <a:p>
          <a:endParaRPr lang="en-GB"/>
        </a:p>
      </dgm:t>
    </dgm:pt>
    <dgm:pt modelId="{C602AE67-8A20-47AA-A86F-8F4A2A4B2CED}" type="pres">
      <dgm:prSet presAssocID="{20EC3426-F542-463B-9AA2-4BD79E580EA8}" presName="spNode" presStyleCnt="0"/>
      <dgm:spPr/>
    </dgm:pt>
    <dgm:pt modelId="{3F592C0C-35E5-4C65-B54E-B0DBDF57ABD7}" type="pres">
      <dgm:prSet presAssocID="{C5F3B7EB-0BDD-4964-8194-F514B6172658}" presName="sibTrans" presStyleLbl="sibTrans1D1" presStyleIdx="3" presStyleCnt="5"/>
      <dgm:spPr/>
      <dgm:t>
        <a:bodyPr/>
        <a:lstStyle/>
        <a:p>
          <a:endParaRPr lang="en-GB"/>
        </a:p>
      </dgm:t>
    </dgm:pt>
    <dgm:pt modelId="{4E58B3BC-E21F-47FE-AFE8-4C7CE0C29B99}" type="pres">
      <dgm:prSet presAssocID="{9918575A-CA79-4F2A-9D95-AC4D391B851A}" presName="node" presStyleLbl="node1" presStyleIdx="4" presStyleCnt="5">
        <dgm:presLayoutVars>
          <dgm:bulletEnabled val="1"/>
        </dgm:presLayoutVars>
      </dgm:prSet>
      <dgm:spPr/>
      <dgm:t>
        <a:bodyPr/>
        <a:lstStyle/>
        <a:p>
          <a:endParaRPr lang="en-GB"/>
        </a:p>
      </dgm:t>
    </dgm:pt>
    <dgm:pt modelId="{83CD284A-6A42-4B6A-80ED-C5C11AEAEA6C}" type="pres">
      <dgm:prSet presAssocID="{9918575A-CA79-4F2A-9D95-AC4D391B851A}" presName="spNode" presStyleCnt="0"/>
      <dgm:spPr/>
    </dgm:pt>
    <dgm:pt modelId="{03A8E1D3-C18F-451A-B140-62C74983F259}" type="pres">
      <dgm:prSet presAssocID="{169CB1DD-9EED-41A2-A337-AA7351500A21}" presName="sibTrans" presStyleLbl="sibTrans1D1" presStyleIdx="4" presStyleCnt="5"/>
      <dgm:spPr/>
      <dgm:t>
        <a:bodyPr/>
        <a:lstStyle/>
        <a:p>
          <a:endParaRPr lang="en-GB"/>
        </a:p>
      </dgm:t>
    </dgm:pt>
  </dgm:ptLst>
  <dgm:cxnLst>
    <dgm:cxn modelId="{A683D03B-12BD-D34B-8955-EE637B2E4E0F}" type="presOf" srcId="{C3B2C16A-5F18-4020-8687-CA5FA90DA565}" destId="{CB888C66-0743-466D-BE52-86FF4F7EE59D}" srcOrd="0" destOrd="0" presId="urn:microsoft.com/office/officeart/2005/8/layout/cycle5"/>
    <dgm:cxn modelId="{94B1BACE-AB0D-4EF5-9CEA-D9D977D410B0}" srcId="{C99DB58A-4C05-428E-A0CE-697962E6475C}" destId="{35EAEF99-2D1B-49D2-A628-728DEEBA0492}" srcOrd="2" destOrd="0" parTransId="{0B388075-392D-4E0F-8552-4F1BDA228E06}" sibTransId="{7908A3D9-8693-480B-8E20-B4899F456517}"/>
    <dgm:cxn modelId="{ADE2787F-3F81-0347-930E-F529336A7E76}" type="presOf" srcId="{F1E79DED-8BD5-41E3-B387-3500D79055FA}" destId="{6A15C862-598F-46D6-957B-6BA5F56DDA89}" srcOrd="0" destOrd="0" presId="urn:microsoft.com/office/officeart/2005/8/layout/cycle5"/>
    <dgm:cxn modelId="{5908F91C-9124-3B43-8D56-293DB177BCCA}" type="presOf" srcId="{C5F3B7EB-0BDD-4964-8194-F514B6172658}" destId="{3F592C0C-35E5-4C65-B54E-B0DBDF57ABD7}" srcOrd="0" destOrd="0" presId="urn:microsoft.com/office/officeart/2005/8/layout/cycle5"/>
    <dgm:cxn modelId="{E1E9293A-E456-1744-B97F-EAB9E894FCF7}" type="presOf" srcId="{169CB1DD-9EED-41A2-A337-AA7351500A21}" destId="{03A8E1D3-C18F-451A-B140-62C74983F259}" srcOrd="0" destOrd="0" presId="urn:microsoft.com/office/officeart/2005/8/layout/cycle5"/>
    <dgm:cxn modelId="{9A1A99C8-4393-8B4C-9AFF-BBE3395A809D}" type="presOf" srcId="{386D7313-CA58-4597-B5DE-F1529DB6DA46}" destId="{DED86072-385F-4B4D-81A3-E86816A9BF67}" srcOrd="0" destOrd="0" presId="urn:microsoft.com/office/officeart/2005/8/layout/cycle5"/>
    <dgm:cxn modelId="{9A2AF619-9B72-DB4F-A322-E3E8FA208CEC}" type="presOf" srcId="{35EAEF99-2D1B-49D2-A628-728DEEBA0492}" destId="{10994793-9C98-4D97-BB38-0B0520BF04AD}" srcOrd="0" destOrd="0" presId="urn:microsoft.com/office/officeart/2005/8/layout/cycle5"/>
    <dgm:cxn modelId="{4D04925D-EF5C-C04E-A300-AEBB513AF5C3}" type="presOf" srcId="{7908A3D9-8693-480B-8E20-B4899F456517}" destId="{21BC072D-C826-43A4-8EA5-6D2D00AC1BEF}" srcOrd="0" destOrd="0" presId="urn:microsoft.com/office/officeart/2005/8/layout/cycle5"/>
    <dgm:cxn modelId="{0EEBDF99-BC23-415A-97AE-C13434B78409}" srcId="{C99DB58A-4C05-428E-A0CE-697962E6475C}" destId="{C3B2C16A-5F18-4020-8687-CA5FA90DA565}" srcOrd="0" destOrd="0" parTransId="{B5E03330-3F02-4212-8C5F-9CED6841418E}" sibTransId="{386D7313-CA58-4597-B5DE-F1529DB6DA46}"/>
    <dgm:cxn modelId="{74EC5FF2-53C4-DD4E-9283-57AEB40CBD02}" type="presOf" srcId="{9918575A-CA79-4F2A-9D95-AC4D391B851A}" destId="{4E58B3BC-E21F-47FE-AFE8-4C7CE0C29B99}" srcOrd="0" destOrd="0" presId="urn:microsoft.com/office/officeart/2005/8/layout/cycle5"/>
    <dgm:cxn modelId="{20B594CC-517C-1F46-B4BD-3700023D927E}" type="presOf" srcId="{C99DB58A-4C05-428E-A0CE-697962E6475C}" destId="{7DD3FB83-F2BD-4252-954A-1E8CEE7A5225}" srcOrd="0" destOrd="0" presId="urn:microsoft.com/office/officeart/2005/8/layout/cycle5"/>
    <dgm:cxn modelId="{5F377145-6596-4B5B-8CAC-C72CF3280719}" srcId="{C99DB58A-4C05-428E-A0CE-697962E6475C}" destId="{9918575A-CA79-4F2A-9D95-AC4D391B851A}" srcOrd="4" destOrd="0" parTransId="{94D10671-BE1C-4DFE-9F20-93743E5256CA}" sibTransId="{169CB1DD-9EED-41A2-A337-AA7351500A21}"/>
    <dgm:cxn modelId="{8731BE64-1AEE-3E42-86BF-2B313180475D}" type="presOf" srcId="{3AD0C590-CF90-486A-8C30-04AC0905BB83}" destId="{40D17DC4-4AB3-4B49-921A-7A9CDF63F459}" srcOrd="0" destOrd="0" presId="urn:microsoft.com/office/officeart/2005/8/layout/cycle5"/>
    <dgm:cxn modelId="{95AAEACB-4D9D-4DF0-816E-EAF773C9F946}" srcId="{C99DB58A-4C05-428E-A0CE-697962E6475C}" destId="{3AD0C590-CF90-486A-8C30-04AC0905BB83}" srcOrd="1" destOrd="0" parTransId="{83B8A807-D2D1-4959-8936-E4CEEA29FFE7}" sibTransId="{F1E79DED-8BD5-41E3-B387-3500D79055FA}"/>
    <dgm:cxn modelId="{8E969EF7-6039-4C6F-BB8A-439679EDD125}" srcId="{C99DB58A-4C05-428E-A0CE-697962E6475C}" destId="{20EC3426-F542-463B-9AA2-4BD79E580EA8}" srcOrd="3" destOrd="0" parTransId="{C3E7A1CA-F9CC-4454-949A-1E449E31770F}" sibTransId="{C5F3B7EB-0BDD-4964-8194-F514B6172658}"/>
    <dgm:cxn modelId="{6A4EF6FD-0767-B44D-B4ED-C2655B577414}" type="presOf" srcId="{20EC3426-F542-463B-9AA2-4BD79E580EA8}" destId="{FDDD742C-B743-4362-8652-E90887661023}" srcOrd="0" destOrd="0" presId="urn:microsoft.com/office/officeart/2005/8/layout/cycle5"/>
    <dgm:cxn modelId="{EE0C9CF2-0897-A641-BB17-47717A2B3303}" type="presParOf" srcId="{7DD3FB83-F2BD-4252-954A-1E8CEE7A5225}" destId="{CB888C66-0743-466D-BE52-86FF4F7EE59D}" srcOrd="0" destOrd="0" presId="urn:microsoft.com/office/officeart/2005/8/layout/cycle5"/>
    <dgm:cxn modelId="{1DF29CA2-C416-1E47-9E41-0F70BBFB8A2D}" type="presParOf" srcId="{7DD3FB83-F2BD-4252-954A-1E8CEE7A5225}" destId="{C8B11B28-D375-4768-A60C-74A2AB7C4470}" srcOrd="1" destOrd="0" presId="urn:microsoft.com/office/officeart/2005/8/layout/cycle5"/>
    <dgm:cxn modelId="{0B7B051A-04B8-DD4A-88FD-9F71E02F057D}" type="presParOf" srcId="{7DD3FB83-F2BD-4252-954A-1E8CEE7A5225}" destId="{DED86072-385F-4B4D-81A3-E86816A9BF67}" srcOrd="2" destOrd="0" presId="urn:microsoft.com/office/officeart/2005/8/layout/cycle5"/>
    <dgm:cxn modelId="{FD02FABC-B25F-4744-BA37-461C9DAFC62F}" type="presParOf" srcId="{7DD3FB83-F2BD-4252-954A-1E8CEE7A5225}" destId="{40D17DC4-4AB3-4B49-921A-7A9CDF63F459}" srcOrd="3" destOrd="0" presId="urn:microsoft.com/office/officeart/2005/8/layout/cycle5"/>
    <dgm:cxn modelId="{66445985-2B6E-A84C-8034-EB6007470269}" type="presParOf" srcId="{7DD3FB83-F2BD-4252-954A-1E8CEE7A5225}" destId="{1A8CD0B5-5DA2-475C-9B4B-DDE3DAFF7FA0}" srcOrd="4" destOrd="0" presId="urn:microsoft.com/office/officeart/2005/8/layout/cycle5"/>
    <dgm:cxn modelId="{C71710E1-7224-AE4D-8D49-0D016C6733DE}" type="presParOf" srcId="{7DD3FB83-F2BD-4252-954A-1E8CEE7A5225}" destId="{6A15C862-598F-46D6-957B-6BA5F56DDA89}" srcOrd="5" destOrd="0" presId="urn:microsoft.com/office/officeart/2005/8/layout/cycle5"/>
    <dgm:cxn modelId="{1D67F784-B252-D343-8127-00EEF5BE6D89}" type="presParOf" srcId="{7DD3FB83-F2BD-4252-954A-1E8CEE7A5225}" destId="{10994793-9C98-4D97-BB38-0B0520BF04AD}" srcOrd="6" destOrd="0" presId="urn:microsoft.com/office/officeart/2005/8/layout/cycle5"/>
    <dgm:cxn modelId="{076D2ED3-33BB-8C42-98A6-D1084D7AAC10}" type="presParOf" srcId="{7DD3FB83-F2BD-4252-954A-1E8CEE7A5225}" destId="{F59EA41A-A2DE-4AD4-9E2D-3A68D6A30828}" srcOrd="7" destOrd="0" presId="urn:microsoft.com/office/officeart/2005/8/layout/cycle5"/>
    <dgm:cxn modelId="{F1606CBB-8CBD-6B4F-8170-AF6FBF7CD3D8}" type="presParOf" srcId="{7DD3FB83-F2BD-4252-954A-1E8CEE7A5225}" destId="{21BC072D-C826-43A4-8EA5-6D2D00AC1BEF}" srcOrd="8" destOrd="0" presId="urn:microsoft.com/office/officeart/2005/8/layout/cycle5"/>
    <dgm:cxn modelId="{5C2B4F1A-ABF7-7B48-A301-EE35365F9143}" type="presParOf" srcId="{7DD3FB83-F2BD-4252-954A-1E8CEE7A5225}" destId="{FDDD742C-B743-4362-8652-E90887661023}" srcOrd="9" destOrd="0" presId="urn:microsoft.com/office/officeart/2005/8/layout/cycle5"/>
    <dgm:cxn modelId="{F4AC8DE4-D7E2-1941-A82B-6A97C45C51FF}" type="presParOf" srcId="{7DD3FB83-F2BD-4252-954A-1E8CEE7A5225}" destId="{C602AE67-8A20-47AA-A86F-8F4A2A4B2CED}" srcOrd="10" destOrd="0" presId="urn:microsoft.com/office/officeart/2005/8/layout/cycle5"/>
    <dgm:cxn modelId="{8CBB86DD-4752-6146-94BF-58A29C4491BE}" type="presParOf" srcId="{7DD3FB83-F2BD-4252-954A-1E8CEE7A5225}" destId="{3F592C0C-35E5-4C65-B54E-B0DBDF57ABD7}" srcOrd="11" destOrd="0" presId="urn:microsoft.com/office/officeart/2005/8/layout/cycle5"/>
    <dgm:cxn modelId="{AF054BE0-F5AE-3247-8D88-482148DBE164}" type="presParOf" srcId="{7DD3FB83-F2BD-4252-954A-1E8CEE7A5225}" destId="{4E58B3BC-E21F-47FE-AFE8-4C7CE0C29B99}" srcOrd="12" destOrd="0" presId="urn:microsoft.com/office/officeart/2005/8/layout/cycle5"/>
    <dgm:cxn modelId="{4897DF40-F31E-0E4A-8C22-F94DD8AE482F}" type="presParOf" srcId="{7DD3FB83-F2BD-4252-954A-1E8CEE7A5225}" destId="{83CD284A-6A42-4B6A-80ED-C5C11AEAEA6C}" srcOrd="13" destOrd="0" presId="urn:microsoft.com/office/officeart/2005/8/layout/cycle5"/>
    <dgm:cxn modelId="{635F3414-D209-B544-9C27-8BBE8BFAD906}" type="presParOf" srcId="{7DD3FB83-F2BD-4252-954A-1E8CEE7A5225}" destId="{03A8E1D3-C18F-451A-B140-62C74983F25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2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1048827"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3B942-E355-40D6-9CAC-B2B9E99F0941}" type="datetimeFigureOut">
              <a:rPr lang="en-GB" smtClean="0"/>
              <a:t>14/04/2016</a:t>
            </a:fld>
            <a:endParaRPr lang="en-GB" dirty="0"/>
          </a:p>
        </p:txBody>
      </p:sp>
      <p:sp>
        <p:nvSpPr>
          <p:cNvPr id="1048828"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1048829"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830"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1048831"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28C0B-2348-4FD8-BF51-EC56E7D6ED2C}" type="slidenum">
              <a:rPr lang="en-GB" smtClean="0"/>
              <a:t>‹#›</a:t>
            </a:fld>
            <a:endParaRPr lang="en-GB" dirty="0"/>
          </a:p>
        </p:txBody>
      </p:sp>
    </p:spTree>
    <p:extLst>
      <p:ext uri="{BB962C8B-B14F-4D97-AF65-F5344CB8AC3E}">
        <p14:creationId xmlns:p14="http://schemas.microsoft.com/office/powerpoint/2010/main" val="60829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Slide Image Placeholder 1"/>
          <p:cNvSpPr>
            <a:spLocks noGrp="1" noRot="1" noChangeAspect="1"/>
          </p:cNvSpPr>
          <p:nvPr>
            <p:ph type="sldImg"/>
          </p:nvPr>
        </p:nvSpPr>
        <p:spPr/>
      </p:sp>
      <p:sp>
        <p:nvSpPr>
          <p:cNvPr id="1048662" name="Notes Placeholder 2"/>
          <p:cNvSpPr>
            <a:spLocks noGrp="1"/>
          </p:cNvSpPr>
          <p:nvPr>
            <p:ph type="body" idx="1"/>
          </p:nvPr>
        </p:nvSpPr>
        <p:spPr/>
        <p:txBody>
          <a:bodyPr>
            <a:normAutofit/>
          </a:bodyPr>
          <a:lstStyle/>
          <a:p>
            <a:endParaRPr lang="en-GB" dirty="0"/>
          </a:p>
        </p:txBody>
      </p:sp>
      <p:sp>
        <p:nvSpPr>
          <p:cNvPr id="1048663" name="Slide Number Placeholder 3"/>
          <p:cNvSpPr>
            <a:spLocks noGrp="1"/>
          </p:cNvSpPr>
          <p:nvPr>
            <p:ph type="sldNum" sz="quarter" idx="10"/>
          </p:nvPr>
        </p:nvSpPr>
        <p:spPr/>
        <p:txBody>
          <a:bodyPr/>
          <a:lstStyle/>
          <a:p>
            <a:fld id="{BB9885C1-2930-4BC7-8C98-6875A001E86E}" type="slidenum">
              <a:rPr lang="en-GB" smtClean="0"/>
              <a:t>4</a:t>
            </a:fld>
            <a:endParaRPr lang="en-GB"/>
          </a:p>
        </p:txBody>
      </p:sp>
    </p:spTree>
    <p:extLst>
      <p:ext uri="{BB962C8B-B14F-4D97-AF65-F5344CB8AC3E}">
        <p14:creationId xmlns:p14="http://schemas.microsoft.com/office/powerpoint/2010/main" val="1435403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Slide Image Placeholder 1"/>
          <p:cNvSpPr>
            <a:spLocks noGrp="1" noRot="1" noChangeAspect="1"/>
          </p:cNvSpPr>
          <p:nvPr>
            <p:ph type="sldImg"/>
          </p:nvPr>
        </p:nvSpPr>
        <p:spPr/>
      </p:sp>
      <p:sp>
        <p:nvSpPr>
          <p:cNvPr id="1048684" name="Notes Placeholder 2"/>
          <p:cNvSpPr>
            <a:spLocks noGrp="1"/>
          </p:cNvSpPr>
          <p:nvPr>
            <p:ph type="body" idx="1"/>
          </p:nvPr>
        </p:nvSpPr>
        <p:spPr/>
        <p:txBody>
          <a:bodyPr>
            <a:normAutofit/>
          </a:bodyPr>
          <a:lstStyle/>
          <a:p>
            <a:r>
              <a:rPr lang="en-GB" i="0" dirty="0" smtClean="0"/>
              <a:t>To look at things in</a:t>
            </a:r>
            <a:r>
              <a:rPr lang="en-GB" i="0" baseline="0" dirty="0" smtClean="0"/>
              <a:t> a more positive light, this study shows how open access publishing accelerates the research process. It looks at </a:t>
            </a:r>
            <a:r>
              <a:rPr lang="en-GB" i="0" dirty="0" smtClean="0"/>
              <a:t>citations  rates for articles deposited in </a:t>
            </a:r>
            <a:r>
              <a:rPr lang="en-GB" i="0" dirty="0" err="1" smtClean="0"/>
              <a:t>arXiv</a:t>
            </a:r>
            <a:r>
              <a:rPr lang="en-GB" i="0" baseline="0" dirty="0" smtClean="0"/>
              <a:t> – a preprints repository in maths, physics, astronomy, computer science </a:t>
            </a:r>
            <a:r>
              <a:rPr lang="en-GB" i="0" baseline="0" dirty="0" err="1" smtClean="0"/>
              <a:t>etc</a:t>
            </a:r>
            <a:r>
              <a:rPr lang="en-GB" i="0" dirty="0" smtClean="0"/>
              <a:t>  The time lag between deposit and citation</a:t>
            </a:r>
            <a:r>
              <a:rPr lang="en-GB" i="0" baseline="0" dirty="0" smtClean="0"/>
              <a:t> of an article has been shrinking drastically year on year. </a:t>
            </a:r>
            <a:r>
              <a:rPr lang="en-GB" sz="1200" i="0" kern="1200" dirty="0" smtClean="0">
                <a:solidFill>
                  <a:schemeClr val="tx1"/>
                </a:solidFill>
                <a:latin typeface="+mn-lt"/>
                <a:ea typeface="+mn-ea"/>
                <a:cs typeface="+mn-cs"/>
              </a:rPr>
              <a:t>Nowadays the research cycle in High-Energy Physics (HEP) is approaching maximum efficiency as a result of the early and free availability of articles that scientists in the field can use and build upon rapidly.</a:t>
            </a:r>
            <a:endParaRPr lang="en-GB" i="0" dirty="0"/>
          </a:p>
        </p:txBody>
      </p:sp>
      <p:sp>
        <p:nvSpPr>
          <p:cNvPr id="1048685" name="Slide Number Placeholder 3"/>
          <p:cNvSpPr>
            <a:spLocks noGrp="1"/>
          </p:cNvSpPr>
          <p:nvPr>
            <p:ph type="sldNum" sz="quarter" idx="10"/>
          </p:nvPr>
        </p:nvSpPr>
        <p:spPr/>
        <p:txBody>
          <a:bodyPr/>
          <a:lstStyle/>
          <a:p>
            <a:fld id="{60B138FC-B7B4-4E5A-8F05-99E0ADE8939C}" type="slidenum">
              <a:rPr lang="en-GB" smtClean="0"/>
              <a:t>16</a:t>
            </a:fld>
            <a:endParaRPr lang="en-GB"/>
          </a:p>
        </p:txBody>
      </p:sp>
    </p:spTree>
    <p:extLst>
      <p:ext uri="{BB962C8B-B14F-4D97-AF65-F5344CB8AC3E}">
        <p14:creationId xmlns:p14="http://schemas.microsoft.com/office/powerpoint/2010/main" val="2376441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0" name="Slide Image Placeholder 1"/>
          <p:cNvSpPr>
            <a:spLocks noGrp="1" noRot="1" noChangeAspect="1"/>
          </p:cNvSpPr>
          <p:nvPr>
            <p:ph type="sldImg"/>
          </p:nvPr>
        </p:nvSpPr>
        <p:spPr/>
      </p:sp>
      <p:sp>
        <p:nvSpPr>
          <p:cNvPr id="1048691" name="Notes Placeholder 2"/>
          <p:cNvSpPr>
            <a:spLocks noGrp="1"/>
          </p:cNvSpPr>
          <p:nvPr>
            <p:ph type="body" idx="1"/>
          </p:nvPr>
        </p:nvSpPr>
        <p:spPr/>
        <p:txBody>
          <a:bodyPr/>
          <a:lstStyle/>
          <a:p>
            <a:r>
              <a:rPr lang="en-GB" dirty="0" smtClean="0"/>
              <a:t>Certain research communities have also seen the benefit</a:t>
            </a:r>
            <a:r>
              <a:rPr lang="en-GB" baseline="0" dirty="0" smtClean="0"/>
              <a:t> of sharing data as it speeds up the process of discovery. This article shows how researchers in the field of Alzheimer’s research have agreed as a community to share data immediately to make scientific breakthroughs.</a:t>
            </a:r>
            <a:endParaRPr lang="en-GB" dirty="0"/>
          </a:p>
        </p:txBody>
      </p:sp>
      <p:sp>
        <p:nvSpPr>
          <p:cNvPr id="1048692" name="Slide Number Placeholder 3"/>
          <p:cNvSpPr>
            <a:spLocks noGrp="1"/>
          </p:cNvSpPr>
          <p:nvPr>
            <p:ph type="sldNum" sz="quarter" idx="10"/>
          </p:nvPr>
        </p:nvSpPr>
        <p:spPr/>
        <p:txBody>
          <a:bodyPr/>
          <a:lstStyle/>
          <a:p>
            <a:fld id="{60B138FC-B7B4-4E5A-8F05-99E0ADE8939C}" type="slidenum">
              <a:rPr lang="en-GB" smtClean="0"/>
              <a:t>17</a:t>
            </a:fld>
            <a:endParaRPr lang="en-GB"/>
          </a:p>
        </p:txBody>
      </p:sp>
    </p:spTree>
    <p:extLst>
      <p:ext uri="{BB962C8B-B14F-4D97-AF65-F5344CB8AC3E}">
        <p14:creationId xmlns:p14="http://schemas.microsoft.com/office/powerpoint/2010/main" val="438082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Slide Image Placeholder 1"/>
          <p:cNvSpPr>
            <a:spLocks noGrp="1" noRot="1" noChangeAspect="1" noTextEdit="1"/>
          </p:cNvSpPr>
          <p:nvPr>
            <p:ph type="sldImg"/>
          </p:nvPr>
        </p:nvSpPr>
        <p:spPr/>
      </p:sp>
      <p:sp>
        <p:nvSpPr>
          <p:cNvPr id="1048715" name="Notes Placeholder 2"/>
          <p:cNvSpPr txBox="1">
            <a:spLocks noGrp="1"/>
          </p:cNvSpPr>
          <p:nvPr>
            <p:ph type="body" sz="quarter" idx="1"/>
          </p:nvPr>
        </p:nvSpPr>
        <p:spPr bwMode="auto">
          <a:noFill/>
        </p:spPr>
        <p:txBody>
          <a:bodyPr numCol="1">
            <a:prstTxWarp prst="textNoShape">
              <a:avLst/>
            </a:prstTxWarp>
          </a:bodyPr>
          <a:lstStyle/>
          <a:p>
            <a:pPr eaLnBrk="1"/>
            <a:r>
              <a:rPr lang="en-GB" altLang="en-US" dirty="0" smtClean="0">
                <a:latin typeface="Calibri" pitchFamily="34" charset="0"/>
              </a:rPr>
              <a:t>The background to this is about making the most of the data that has been created through publicly funded research. The guidelines speak of:</a:t>
            </a:r>
          </a:p>
          <a:p>
            <a:pPr eaLnBrk="1">
              <a:buFontTx/>
              <a:buChar char="•"/>
            </a:pPr>
            <a:r>
              <a:rPr lang="en-GB" altLang="en-US" dirty="0" smtClean="0">
                <a:latin typeface="Calibri" pitchFamily="34" charset="0"/>
              </a:rPr>
              <a:t>  Improved quality of results</a:t>
            </a:r>
          </a:p>
          <a:p>
            <a:pPr eaLnBrk="1">
              <a:buFontTx/>
              <a:buChar char="•"/>
            </a:pPr>
            <a:r>
              <a:rPr lang="en-GB" altLang="en-US" dirty="0" smtClean="0">
                <a:latin typeface="Calibri" pitchFamily="34" charset="0"/>
              </a:rPr>
              <a:t>  Greater efficiency</a:t>
            </a:r>
          </a:p>
          <a:p>
            <a:pPr eaLnBrk="1">
              <a:buFontTx/>
              <a:buChar char="•"/>
            </a:pPr>
            <a:r>
              <a:rPr lang="en-GB" altLang="en-US" dirty="0" smtClean="0">
                <a:latin typeface="Calibri" pitchFamily="34" charset="0"/>
              </a:rPr>
              <a:t>  Faster to market = faster growth</a:t>
            </a:r>
          </a:p>
          <a:p>
            <a:pPr eaLnBrk="1">
              <a:buFontTx/>
              <a:buChar char="•"/>
            </a:pPr>
            <a:r>
              <a:rPr lang="en-GB" altLang="en-US" dirty="0" smtClean="0">
                <a:latin typeface="Calibri" pitchFamily="34" charset="0"/>
              </a:rPr>
              <a:t>  Improved transparency of the scientific process</a:t>
            </a:r>
          </a:p>
        </p:txBody>
      </p:sp>
      <p:sp>
        <p:nvSpPr>
          <p:cNvPr id="1048716" name="Slide Number Placeholder 3"/>
          <p:cNvSpPr txBox="1">
            <a:spLocks noChangeArrowheads="1"/>
          </p:cNvSpPr>
          <p:nvPr/>
        </p:nvSpPr>
        <p:spPr bwMode="auto">
          <a:xfrm>
            <a:off x="4021138" y="9721851"/>
            <a:ext cx="3076575" cy="511175"/>
          </a:xfrm>
          <a:prstGeom prst="rect">
            <a:avLst/>
          </a:prstGeom>
          <a:noFill/>
          <a:ln>
            <a:noFill/>
          </a:ln>
        </p:spPr>
        <p:txBody>
          <a:bodyPr lIns="99037" tIns="49518" rIns="99037" bIns="49518" anchor="b"/>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fld id="{DCD63C39-91C7-40E9-B2B0-324D70091B06}" type="slidenum">
              <a:rPr lang="en-GB" altLang="en-US" sz="1300">
                <a:solidFill>
                  <a:srgbClr val="000000"/>
                </a:solidFill>
              </a:rPr>
              <a:pPr algn="r"/>
              <a:t>19</a:t>
            </a:fld>
            <a:endParaRPr lang="en-GB" altLang="en-US" sz="1300" dirty="0">
              <a:solidFill>
                <a:srgbClr val="000000"/>
              </a:solidFill>
            </a:endParaRPr>
          </a:p>
        </p:txBody>
      </p:sp>
    </p:spTree>
    <p:extLst>
      <p:ext uri="{BB962C8B-B14F-4D97-AF65-F5344CB8AC3E}">
        <p14:creationId xmlns:p14="http://schemas.microsoft.com/office/powerpoint/2010/main" val="71019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Slide Image Placeholder 1"/>
          <p:cNvSpPr>
            <a:spLocks noGrp="1" noRot="1" noChangeAspect="1" noTextEdit="1"/>
          </p:cNvSpPr>
          <p:nvPr>
            <p:ph type="sldImg"/>
          </p:nvPr>
        </p:nvSpPr>
        <p:spPr/>
      </p:sp>
      <p:sp>
        <p:nvSpPr>
          <p:cNvPr id="1048746"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There are seven areas participating in the pilot. This corresponds to about €3 billion or 20% of the overall Horizon 2020 budget in 2014 and 2015.</a:t>
            </a:r>
          </a:p>
          <a:p>
            <a:pPr eaLnBrk="1" hangingPunct="1"/>
            <a:endParaRPr lang="en-GB" altLang="en-US" dirty="0" smtClean="0">
              <a:latin typeface="Calibri" pitchFamily="34" charset="0"/>
            </a:endParaRPr>
          </a:p>
          <a:p>
            <a:pPr eaLnBrk="1" hangingPunct="1"/>
            <a:r>
              <a:rPr lang="en-GB" altLang="en-US" dirty="0" smtClean="0">
                <a:latin typeface="Calibri" pitchFamily="34" charset="0"/>
              </a:rPr>
              <a:t>Projects in others can take part on a voluntary basis. It’s an opt in / opt out basis.</a:t>
            </a:r>
          </a:p>
        </p:txBody>
      </p:sp>
      <p:sp>
        <p:nvSpPr>
          <p:cNvPr id="1048747"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13D6A923-57B6-45AA-82B5-97286D1379CA}" type="slidenum">
              <a:rPr lang="en-GB" altLang="en-US" sz="1200">
                <a:solidFill>
                  <a:srgbClr val="000000"/>
                </a:solidFill>
                <a:latin typeface="Calibri" pitchFamily="34" charset="0"/>
              </a:rPr>
              <a:pPr algn="r" defTabSz="422041"/>
              <a:t>21</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625925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0" name="Slide Image Placeholder 1"/>
          <p:cNvSpPr>
            <a:spLocks noGrp="1" noRot="1" noChangeAspect="1" noTextEdit="1"/>
          </p:cNvSpPr>
          <p:nvPr>
            <p:ph type="sldImg"/>
          </p:nvPr>
        </p:nvSpPr>
        <p:spPr/>
      </p:sp>
      <p:sp>
        <p:nvSpPr>
          <p:cNvPr id="1048751"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Projects in these seven areas aren’t forced to participate. There are various reasons to opt out e.g. if results can’t be shared due to confidentiality, legal restrictions or commercial opportunities.</a:t>
            </a:r>
          </a:p>
          <a:p>
            <a:pPr eaLnBrk="1" hangingPunct="1"/>
            <a:endParaRPr lang="en-GB" altLang="en-US" dirty="0" smtClean="0">
              <a:latin typeface="Calibri" pitchFamily="34" charset="0"/>
            </a:endParaRPr>
          </a:p>
          <a:p>
            <a:pPr eaLnBrk="1" hangingPunct="1"/>
            <a:r>
              <a:rPr lang="en-GB" altLang="en-US" dirty="0" smtClean="0">
                <a:latin typeface="Calibri" pitchFamily="34" charset="0"/>
              </a:rPr>
              <a:t>Opt out is available at any point. It can also apply to certain parts of the data e.g. they could share some aspects but not others.</a:t>
            </a:r>
          </a:p>
        </p:txBody>
      </p:sp>
      <p:sp>
        <p:nvSpPr>
          <p:cNvPr id="1048752"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D4CC893B-A822-4B06-938A-7ED1B817BB28}" type="slidenum">
              <a:rPr lang="en-GB" altLang="en-US" sz="1200">
                <a:solidFill>
                  <a:srgbClr val="000000"/>
                </a:solidFill>
                <a:latin typeface="Calibri" pitchFamily="34" charset="0"/>
              </a:rPr>
              <a:pPr algn="r" defTabSz="422041"/>
              <a:t>22</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256186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8" name="Slide Image Placeholder 1"/>
          <p:cNvSpPr>
            <a:spLocks noGrp="1" noRot="1" noChangeAspect="1" noTextEdit="1"/>
          </p:cNvSpPr>
          <p:nvPr>
            <p:ph type="sldImg"/>
          </p:nvPr>
        </p:nvSpPr>
        <p:spPr/>
      </p:sp>
      <p:sp>
        <p:nvSpPr>
          <p:cNvPr id="1048759"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For those that do take part in the pilot, the starting point is to make all data that underpin publications open. After that, it’s for researchers to define what else should be shared and can be made open. This should be outlined in the DMP.</a:t>
            </a:r>
          </a:p>
          <a:p>
            <a:pPr eaLnBrk="1" hangingPunct="1"/>
            <a:endParaRPr lang="en-GB" altLang="en-US" dirty="0" smtClean="0">
              <a:latin typeface="Calibri" pitchFamily="34" charset="0"/>
            </a:endParaRPr>
          </a:p>
          <a:p>
            <a:pPr eaLnBrk="1" hangingPunct="1"/>
            <a:r>
              <a:rPr lang="en-GB" altLang="en-US" dirty="0" smtClean="0">
                <a:latin typeface="Calibri" pitchFamily="34" charset="0"/>
              </a:rPr>
              <a:t>Sometimes sharing is not appropriate (e.g. due to ethical rules of personal data, intellectual property protection, commercial restrictions etc). It’s fine to apply restrictions in such cases. This could be an embargo period prior to publication or while a patent is sought, or controlling access and re-use to protect participants’ identities (e.g. via the use of secure data services / data enclaves or data sharing agreements). Restrictions should be outlined up-front in the DMP.</a:t>
            </a:r>
          </a:p>
        </p:txBody>
      </p:sp>
      <p:sp>
        <p:nvSpPr>
          <p:cNvPr id="1048760"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F7B2F9F0-F222-4E53-9A49-B4C4593B1964}" type="slidenum">
              <a:rPr lang="en-GB" altLang="en-US" sz="1200">
                <a:solidFill>
                  <a:srgbClr val="000000"/>
                </a:solidFill>
                <a:latin typeface="Calibri" pitchFamily="34" charset="0"/>
              </a:rPr>
              <a:pPr algn="r" defTabSz="422041"/>
              <a:t>24</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179214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3" name="Slide Image Placeholder 1"/>
          <p:cNvSpPr>
            <a:spLocks noGrp="1" noRot="1" noChangeAspect="1" noTextEdit="1"/>
          </p:cNvSpPr>
          <p:nvPr>
            <p:ph type="sldImg"/>
          </p:nvPr>
        </p:nvSpPr>
        <p:spPr/>
      </p:sp>
      <p:sp>
        <p:nvSpPr>
          <p:cNvPr id="1048764"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So the specific requirements on projects that participate in the pilot are to:</a:t>
            </a:r>
          </a:p>
          <a:p>
            <a:pPr eaLnBrk="1" hangingPunct="1"/>
            <a:r>
              <a:rPr lang="en-GB" altLang="en-US" dirty="0" smtClean="0">
                <a:latin typeface="Calibri" pitchFamily="34" charset="0"/>
              </a:rPr>
              <a:t>- Deposit data in a repository</a:t>
            </a:r>
          </a:p>
          <a:p>
            <a:pPr eaLnBrk="1" hangingPunct="1">
              <a:buFontTx/>
              <a:buChar char="-"/>
            </a:pPr>
            <a:r>
              <a:rPr lang="en-GB" altLang="en-US" dirty="0" smtClean="0">
                <a:latin typeface="Calibri" pitchFamily="34" charset="0"/>
              </a:rPr>
              <a:t> Enable reuse via open licensing</a:t>
            </a:r>
          </a:p>
          <a:p>
            <a:pPr eaLnBrk="1" hangingPunct="1">
              <a:buFontTx/>
              <a:buChar char="-"/>
            </a:pPr>
            <a:r>
              <a:rPr lang="en-GB" altLang="en-US" dirty="0" smtClean="0">
                <a:latin typeface="Calibri" pitchFamily="34" charset="0"/>
              </a:rPr>
              <a:t> Provide any tools (or at least info on them) needed to validate the data</a:t>
            </a:r>
          </a:p>
          <a:p>
            <a:pPr eaLnBrk="1" hangingPunct="1">
              <a:buFontTx/>
              <a:buChar char="-"/>
            </a:pPr>
            <a:endParaRPr lang="en-GB" altLang="en-US" dirty="0" smtClean="0">
              <a:latin typeface="Calibri" pitchFamily="34" charset="0"/>
            </a:endParaRPr>
          </a:p>
          <a:p>
            <a:pPr eaLnBrk="1" hangingPunct="1"/>
            <a:r>
              <a:rPr lang="en-GB" altLang="en-US" dirty="0" smtClean="0">
                <a:latin typeface="Calibri" pitchFamily="34" charset="0"/>
              </a:rPr>
              <a:t>The focus is planning for data sharing and then facilitating that through deposit, licensing and enabling reproducibility </a:t>
            </a:r>
          </a:p>
        </p:txBody>
      </p:sp>
      <p:sp>
        <p:nvSpPr>
          <p:cNvPr id="1048765"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A4290AAF-2D36-41A9-8F6D-4C8F6518E487}" type="slidenum">
              <a:rPr lang="en-GB" altLang="en-US" sz="1200">
                <a:solidFill>
                  <a:srgbClr val="000000"/>
                </a:solidFill>
                <a:latin typeface="Calibri" pitchFamily="34" charset="0"/>
              </a:rPr>
              <a:pPr algn="r" defTabSz="422041"/>
              <a:t>25</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3505524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9" name="Slide Image Placeholder 1"/>
          <p:cNvSpPr>
            <a:spLocks noGrp="1" noRot="1" noChangeAspect="1" noTextEdit="1"/>
          </p:cNvSpPr>
          <p:nvPr>
            <p:ph type="sldImg"/>
          </p:nvPr>
        </p:nvSpPr>
        <p:spPr/>
      </p:sp>
      <p:sp>
        <p:nvSpPr>
          <p:cNvPr id="1048770" name="Notes Placeholder 2"/>
          <p:cNvSpPr txBox="1">
            <a:spLocks noGrp="1"/>
          </p:cNvSpPr>
          <p:nvPr>
            <p:ph type="body" sz="quarter" idx="1"/>
          </p:nvPr>
        </p:nvSpPr>
        <p:spPr bwMode="auto">
          <a:noFill/>
        </p:spPr>
        <p:txBody>
          <a:bodyPr numCol="1">
            <a:prstTxWarp prst="textNoShape">
              <a:avLst/>
            </a:prstTxWarp>
          </a:bodyPr>
          <a:lstStyle/>
          <a:p>
            <a:pPr eaLnBrk="1" hangingPunct="1"/>
            <a:endParaRPr lang="en-GB" altLang="en-US" dirty="0" smtClean="0">
              <a:latin typeface="Calibri" pitchFamily="34" charset="0"/>
            </a:endParaRPr>
          </a:p>
        </p:txBody>
      </p:sp>
      <p:sp>
        <p:nvSpPr>
          <p:cNvPr id="1048771"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D8620294-FCAC-4555-BA4D-96F09DC210CD}" type="slidenum">
              <a:rPr lang="en-GB" altLang="en-US" sz="1200">
                <a:solidFill>
                  <a:srgbClr val="000000"/>
                </a:solidFill>
                <a:latin typeface="Calibri" pitchFamily="34" charset="0"/>
              </a:rPr>
              <a:pPr algn="r" defTabSz="422041"/>
              <a:t>26</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2713173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7" name="Slide Image Placeholder 1"/>
          <p:cNvSpPr>
            <a:spLocks noGrp="1" noRot="1" noChangeAspect="1" noTextEdit="1"/>
          </p:cNvSpPr>
          <p:nvPr>
            <p:ph type="sldImg"/>
          </p:nvPr>
        </p:nvSpPr>
        <p:spPr/>
      </p:sp>
      <p:sp>
        <p:nvSpPr>
          <p:cNvPr id="1048778"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Although DMPs are a project deliverable and not required at the application stage, proposals can include a section on data management if desired. The info suggested here is similar to the preliminary DMP, so essentially gets that started.</a:t>
            </a:r>
          </a:p>
        </p:txBody>
      </p:sp>
      <p:sp>
        <p:nvSpPr>
          <p:cNvPr id="1048779"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2361D491-660D-43E5-AC3E-E9472711C2EC}" type="slidenum">
              <a:rPr lang="en-GB" altLang="en-US" sz="1200">
                <a:solidFill>
                  <a:srgbClr val="000000"/>
                </a:solidFill>
                <a:latin typeface="Calibri" pitchFamily="34" charset="0"/>
              </a:rPr>
              <a:pPr algn="r" defTabSz="422041"/>
              <a:t>27</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3699732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2" name="Slide Image Placeholder 1"/>
          <p:cNvSpPr>
            <a:spLocks noGrp="1" noRot="1" noChangeAspect="1" noTextEdit="1"/>
          </p:cNvSpPr>
          <p:nvPr>
            <p:ph type="sldImg"/>
          </p:nvPr>
        </p:nvSpPr>
        <p:spPr/>
      </p:sp>
      <p:sp>
        <p:nvSpPr>
          <p:cNvPr id="1048783"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This template should be filled in for each dataset</a:t>
            </a:r>
          </a:p>
          <a:p>
            <a:pPr eaLnBrk="1" hangingPunct="1"/>
            <a:endParaRPr lang="en-GB" altLang="en-US" dirty="0" smtClean="0">
              <a:latin typeface="Calibri" pitchFamily="34" charset="0"/>
            </a:endParaRPr>
          </a:p>
        </p:txBody>
      </p:sp>
      <p:sp>
        <p:nvSpPr>
          <p:cNvPr id="1048784"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71FBCC94-0A69-4D9D-9EBD-3BE547EDEDCE}" type="slidenum">
              <a:rPr lang="en-GB" altLang="en-US" sz="1200">
                <a:solidFill>
                  <a:srgbClr val="000000"/>
                </a:solidFill>
                <a:latin typeface="Calibri" pitchFamily="34" charset="0"/>
              </a:rPr>
              <a:pPr algn="r" defTabSz="422041"/>
              <a:t>28</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3914549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Slide Image Placeholder 1"/>
          <p:cNvSpPr>
            <a:spLocks noGrp="1" noRot="1" noChangeAspect="1"/>
          </p:cNvSpPr>
          <p:nvPr>
            <p:ph type="sldImg"/>
          </p:nvPr>
        </p:nvSpPr>
        <p:spPr/>
      </p:sp>
      <p:sp>
        <p:nvSpPr>
          <p:cNvPr id="1048639" name="Notes Placeholder 2"/>
          <p:cNvSpPr>
            <a:spLocks noGrp="1"/>
          </p:cNvSpPr>
          <p:nvPr>
            <p:ph type="body" idx="1"/>
          </p:nvPr>
        </p:nvSpPr>
        <p:spPr/>
        <p:txBody>
          <a:bodyPr/>
          <a:lstStyle/>
          <a:p>
            <a:endParaRPr lang="en-GB" dirty="0"/>
          </a:p>
        </p:txBody>
      </p:sp>
      <p:sp>
        <p:nvSpPr>
          <p:cNvPr id="1048640" name="Slide Number Placeholder 3"/>
          <p:cNvSpPr>
            <a:spLocks noGrp="1"/>
          </p:cNvSpPr>
          <p:nvPr>
            <p:ph type="sldNum" sz="quarter" idx="10"/>
          </p:nvPr>
        </p:nvSpPr>
        <p:spPr/>
        <p:txBody>
          <a:bodyPr/>
          <a:lstStyle/>
          <a:p>
            <a:fld id="{60B138FC-B7B4-4E5A-8F05-99E0ADE8939C}" type="slidenum">
              <a:rPr lang="en-GB" smtClean="0"/>
              <a:t>6</a:t>
            </a:fld>
            <a:endParaRPr lang="en-GB"/>
          </a:p>
        </p:txBody>
      </p:sp>
    </p:spTree>
    <p:extLst>
      <p:ext uri="{BB962C8B-B14F-4D97-AF65-F5344CB8AC3E}">
        <p14:creationId xmlns:p14="http://schemas.microsoft.com/office/powerpoint/2010/main" val="2030427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7" name="Slide Image Placeholder 1"/>
          <p:cNvSpPr>
            <a:spLocks noGrp="1" noRot="1" noChangeAspect="1" noTextEdit="1"/>
          </p:cNvSpPr>
          <p:nvPr>
            <p:ph type="sldImg"/>
          </p:nvPr>
        </p:nvSpPr>
        <p:spPr/>
      </p:sp>
      <p:sp>
        <p:nvSpPr>
          <p:cNvPr id="1048788"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The second template is provided based on the G8 principles and focuses on the qualities/properties needed. These are that scientific research data should be easily discoverable, accessible, assessable and intelligible, usable beyond the original purpose for which it was created, and interoperable to specific quality standards.</a:t>
            </a:r>
          </a:p>
          <a:p>
            <a:pPr eaLnBrk="1" hangingPunct="1"/>
            <a:endParaRPr lang="en-GB" altLang="en-US" dirty="0" smtClean="0">
              <a:latin typeface="Calibri" pitchFamily="34" charset="0"/>
            </a:endParaRPr>
          </a:p>
        </p:txBody>
      </p:sp>
      <p:sp>
        <p:nvSpPr>
          <p:cNvPr id="1048789"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3174C3FD-B54A-441A-A0C1-4FEE225D016F}" type="slidenum">
              <a:rPr lang="en-GB" altLang="en-US" sz="1200">
                <a:solidFill>
                  <a:srgbClr val="000000"/>
                </a:solidFill>
                <a:latin typeface="Calibri" pitchFamily="34" charset="0"/>
              </a:rPr>
              <a:pPr algn="r" defTabSz="422041"/>
              <a:t>29</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303961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Slide Image Placeholder 1"/>
          <p:cNvSpPr>
            <a:spLocks noGrp="1" noRot="1" noChangeAspect="1"/>
          </p:cNvSpPr>
          <p:nvPr>
            <p:ph type="sldImg"/>
          </p:nvPr>
        </p:nvSpPr>
        <p:spPr/>
      </p:sp>
      <p:sp>
        <p:nvSpPr>
          <p:cNvPr id="1048628" name="Notes Placeholder 2"/>
          <p:cNvSpPr>
            <a:spLocks noGrp="1"/>
          </p:cNvSpPr>
          <p:nvPr>
            <p:ph type="body" idx="1"/>
          </p:nvPr>
        </p:nvSpPr>
        <p:spPr/>
        <p:txBody>
          <a:bodyPr>
            <a:normAutofit/>
          </a:bodyPr>
          <a:lstStyle/>
          <a:p>
            <a:endParaRPr lang="en-GB" dirty="0"/>
          </a:p>
        </p:txBody>
      </p:sp>
      <p:sp>
        <p:nvSpPr>
          <p:cNvPr id="1048629" name="Slide Number Placeholder 3"/>
          <p:cNvSpPr>
            <a:spLocks noGrp="1"/>
          </p:cNvSpPr>
          <p:nvPr>
            <p:ph type="sldNum" sz="quarter" idx="10"/>
          </p:nvPr>
        </p:nvSpPr>
        <p:spPr/>
        <p:txBody>
          <a:bodyPr/>
          <a:lstStyle/>
          <a:p>
            <a:fld id="{60B138FC-B7B4-4E5A-8F05-99E0ADE8939C}" type="slidenum">
              <a:rPr lang="en-GB" smtClean="0"/>
              <a:t>7</a:t>
            </a:fld>
            <a:endParaRPr lang="en-GB"/>
          </a:p>
        </p:txBody>
      </p:sp>
    </p:spTree>
    <p:extLst>
      <p:ext uri="{BB962C8B-B14F-4D97-AF65-F5344CB8AC3E}">
        <p14:creationId xmlns:p14="http://schemas.microsoft.com/office/powerpoint/2010/main" val="186953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Slide Image Placeholder 1"/>
          <p:cNvSpPr>
            <a:spLocks noGrp="1" noRot="1" noChangeAspect="1"/>
          </p:cNvSpPr>
          <p:nvPr>
            <p:ph type="sldImg"/>
          </p:nvPr>
        </p:nvSpPr>
        <p:spPr/>
      </p:sp>
      <p:sp>
        <p:nvSpPr>
          <p:cNvPr id="1048615" name="Notes Placeholder 2"/>
          <p:cNvSpPr>
            <a:spLocks noGrp="1"/>
          </p:cNvSpPr>
          <p:nvPr>
            <p:ph type="body" idx="1"/>
          </p:nvPr>
        </p:nvSpPr>
        <p:spPr/>
        <p:txBody>
          <a:bodyPr/>
          <a:lstStyle/>
          <a:p>
            <a:endParaRPr lang="en-GB" dirty="0"/>
          </a:p>
        </p:txBody>
      </p:sp>
      <p:sp>
        <p:nvSpPr>
          <p:cNvPr id="1048616" name="Slide Number Placeholder 3"/>
          <p:cNvSpPr>
            <a:spLocks noGrp="1"/>
          </p:cNvSpPr>
          <p:nvPr>
            <p:ph type="sldNum" sz="quarter" idx="10"/>
          </p:nvPr>
        </p:nvSpPr>
        <p:spPr/>
        <p:txBody>
          <a:bodyPr/>
          <a:lstStyle/>
          <a:p>
            <a:fld id="{60B138FC-B7B4-4E5A-8F05-99E0ADE8939C}" type="slidenum">
              <a:rPr lang="en-GB" smtClean="0"/>
              <a:t>8</a:t>
            </a:fld>
            <a:endParaRPr lang="en-GB"/>
          </a:p>
        </p:txBody>
      </p:sp>
    </p:spTree>
    <p:extLst>
      <p:ext uri="{BB962C8B-B14F-4D97-AF65-F5344CB8AC3E}">
        <p14:creationId xmlns:p14="http://schemas.microsoft.com/office/powerpoint/2010/main" val="24512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Slide Image Placeholder 1"/>
          <p:cNvSpPr>
            <a:spLocks noGrp="1" noRot="1" noChangeAspect="1"/>
          </p:cNvSpPr>
          <p:nvPr>
            <p:ph type="sldImg"/>
          </p:nvPr>
        </p:nvSpPr>
        <p:spPr/>
      </p:sp>
      <p:sp>
        <p:nvSpPr>
          <p:cNvPr id="1048597" name="Notes Placeholder 2"/>
          <p:cNvSpPr>
            <a:spLocks noGrp="1"/>
          </p:cNvSpPr>
          <p:nvPr>
            <p:ph type="body" idx="1"/>
          </p:nvPr>
        </p:nvSpPr>
        <p:spPr/>
        <p:txBody>
          <a:bodyPr/>
          <a:lstStyle/>
          <a:p>
            <a:r>
              <a:rPr lang="en-US" baseline="0" dirty="0" smtClean="0"/>
              <a:t>In the last four years, we have investigated and understood the challenges of the UK research community.</a:t>
            </a:r>
          </a:p>
          <a:p>
            <a:endParaRPr lang="en-US" baseline="0" dirty="0" smtClean="0"/>
          </a:p>
          <a:p>
            <a:r>
              <a:rPr lang="en-US" baseline="0" dirty="0" smtClean="0"/>
              <a:t>Anecdotally, we had a lot of evidence for people working in this area that researchers relied on software, but there had been no studies conducted. So we did this ourselves.</a:t>
            </a:r>
          </a:p>
          <a:p>
            <a:endParaRPr lang="en-US" baseline="0" dirty="0" smtClean="0"/>
          </a:p>
          <a:p>
            <a:r>
              <a:rPr lang="en-US" baseline="0" dirty="0" smtClean="0"/>
              <a:t>Two areas of interest, do you use software and possibly more important, what would happen to your research without software – this is 170,000 researchers in the UK who could not conduct their software without software.</a:t>
            </a:r>
          </a:p>
          <a:p>
            <a:pPr defTabSz="495239"/>
            <a:endParaRPr lang="en-US" baseline="0" dirty="0" smtClean="0"/>
          </a:p>
          <a:p>
            <a:pPr defTabSz="495239"/>
            <a:r>
              <a:rPr lang="en-US" baseline="0" dirty="0" smtClean="0"/>
              <a:t>This is more than just a reliance on Word or web browsers – specialist software is written into the research workflows of people from psychology to physics, from the life sciences to literature. The reliance isn’t confined to the “traditionally” computationally intensive subjects, it’s a feature of all disciplines.</a:t>
            </a:r>
          </a:p>
          <a:p>
            <a:endParaRPr lang="en-US" baseline="0" dirty="0" smtClean="0"/>
          </a:p>
          <a:p>
            <a:r>
              <a:rPr lang="en-US" baseline="0" dirty="0" smtClean="0"/>
              <a:t>This means that 140,000 researchers are relying on their own coding skills.</a:t>
            </a:r>
            <a:endParaRPr lang="en-US" dirty="0" smtClean="0"/>
          </a:p>
          <a:p>
            <a:endParaRPr lang="en-US" dirty="0"/>
          </a:p>
        </p:txBody>
      </p:sp>
      <p:sp>
        <p:nvSpPr>
          <p:cNvPr id="1048598" name="Slide Number Placeholder 3"/>
          <p:cNvSpPr>
            <a:spLocks noGrp="1"/>
          </p:cNvSpPr>
          <p:nvPr>
            <p:ph type="sldNum" sz="quarter" idx="10"/>
          </p:nvPr>
        </p:nvSpPr>
        <p:spPr/>
        <p:txBody>
          <a:bodyPr/>
          <a:lstStyle/>
          <a:p>
            <a:fld id="{D9AF3933-7615-034E-8430-4762F36AECEF}" type="slidenum">
              <a:rPr lang="en-US" smtClean="0"/>
              <a:t>9</a:t>
            </a:fld>
            <a:endParaRPr lang="en-US"/>
          </a:p>
        </p:txBody>
      </p:sp>
    </p:spTree>
    <p:extLst>
      <p:ext uri="{BB962C8B-B14F-4D97-AF65-F5344CB8AC3E}">
        <p14:creationId xmlns:p14="http://schemas.microsoft.com/office/powerpoint/2010/main" val="3556207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Slide Image Placeholder 1"/>
          <p:cNvSpPr>
            <a:spLocks noGrp="1" noRot="1" noChangeAspect="1"/>
          </p:cNvSpPr>
          <p:nvPr>
            <p:ph type="sldImg"/>
          </p:nvPr>
        </p:nvSpPr>
        <p:spPr/>
      </p:sp>
      <p:sp>
        <p:nvSpPr>
          <p:cNvPr id="1048610" name="Notes Placeholder 2"/>
          <p:cNvSpPr>
            <a:spLocks noGrp="1"/>
          </p:cNvSpPr>
          <p:nvPr>
            <p:ph type="body" idx="1"/>
          </p:nvPr>
        </p:nvSpPr>
        <p:spPr/>
        <p:txBody>
          <a:bodyPr>
            <a:normAutofit/>
          </a:bodyPr>
          <a:lstStyle/>
          <a:p>
            <a:endParaRPr lang="en-GB" sz="1200" b="0" kern="1200" dirty="0" smtClean="0">
              <a:solidFill>
                <a:schemeClr val="tx1"/>
              </a:solidFill>
              <a:latin typeface="+mn-lt"/>
              <a:ea typeface="+mn-ea"/>
              <a:cs typeface="+mn-cs"/>
            </a:endParaRPr>
          </a:p>
        </p:txBody>
      </p:sp>
      <p:sp>
        <p:nvSpPr>
          <p:cNvPr id="1048611" name="Slide Number Placeholder 3"/>
          <p:cNvSpPr>
            <a:spLocks noGrp="1"/>
          </p:cNvSpPr>
          <p:nvPr>
            <p:ph type="sldNum" sz="quarter" idx="10"/>
          </p:nvPr>
        </p:nvSpPr>
        <p:spPr/>
        <p:txBody>
          <a:bodyPr/>
          <a:lstStyle/>
          <a:p>
            <a:fld id="{60B138FC-B7B4-4E5A-8F05-99E0ADE8939C}" type="slidenum">
              <a:rPr lang="en-GB" smtClean="0"/>
              <a:t>10</a:t>
            </a:fld>
            <a:endParaRPr lang="en-GB"/>
          </a:p>
        </p:txBody>
      </p:sp>
    </p:spTree>
    <p:extLst>
      <p:ext uri="{BB962C8B-B14F-4D97-AF65-F5344CB8AC3E}">
        <p14:creationId xmlns:p14="http://schemas.microsoft.com/office/powerpoint/2010/main" val="250752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Slide Image Placeholder 1"/>
          <p:cNvSpPr>
            <a:spLocks noGrp="1" noRot="1" noChangeAspect="1"/>
          </p:cNvSpPr>
          <p:nvPr>
            <p:ph type="sldImg"/>
          </p:nvPr>
        </p:nvSpPr>
        <p:spPr/>
      </p:sp>
      <p:sp>
        <p:nvSpPr>
          <p:cNvPr id="1048668" name="Notes Placeholder 2"/>
          <p:cNvSpPr>
            <a:spLocks noGrp="1"/>
          </p:cNvSpPr>
          <p:nvPr>
            <p:ph type="body" idx="1"/>
          </p:nvPr>
        </p:nvSpPr>
        <p:spPr/>
        <p:txBody>
          <a:bodyPr>
            <a:normAutofit/>
          </a:bodyPr>
          <a:lstStyle/>
          <a:p>
            <a:endParaRPr lang="en-GB" dirty="0"/>
          </a:p>
        </p:txBody>
      </p:sp>
      <p:sp>
        <p:nvSpPr>
          <p:cNvPr id="1048669" name="Slide Number Placeholder 3"/>
          <p:cNvSpPr>
            <a:spLocks noGrp="1"/>
          </p:cNvSpPr>
          <p:nvPr>
            <p:ph type="sldNum" sz="quarter" idx="10"/>
          </p:nvPr>
        </p:nvSpPr>
        <p:spPr/>
        <p:txBody>
          <a:bodyPr/>
          <a:lstStyle/>
          <a:p>
            <a:fld id="{EB836F44-F46C-4F2B-B527-9E75A6014CB5}" type="slidenum">
              <a:rPr lang="en-GB" smtClean="0"/>
              <a:t>13</a:t>
            </a:fld>
            <a:endParaRPr lang="en-GB"/>
          </a:p>
        </p:txBody>
      </p:sp>
    </p:spTree>
    <p:extLst>
      <p:ext uri="{BB962C8B-B14F-4D97-AF65-F5344CB8AC3E}">
        <p14:creationId xmlns:p14="http://schemas.microsoft.com/office/powerpoint/2010/main" val="534951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Slide Image Placeholder 1"/>
          <p:cNvSpPr>
            <a:spLocks noGrp="1" noRot="1" noChangeAspect="1"/>
          </p:cNvSpPr>
          <p:nvPr>
            <p:ph type="sldImg"/>
          </p:nvPr>
        </p:nvSpPr>
        <p:spPr/>
      </p:sp>
      <p:sp>
        <p:nvSpPr>
          <p:cNvPr id="1048673" name="Notes Placeholder 2"/>
          <p:cNvSpPr>
            <a:spLocks noGrp="1"/>
          </p:cNvSpPr>
          <p:nvPr>
            <p:ph type="body" idx="1"/>
          </p:nvPr>
        </p:nvSpPr>
        <p:spPr/>
        <p:txBody>
          <a:bodyPr/>
          <a:lstStyle/>
          <a:p>
            <a:endParaRPr lang="en-GB" dirty="0"/>
          </a:p>
        </p:txBody>
      </p:sp>
      <p:sp>
        <p:nvSpPr>
          <p:cNvPr id="1048674" name="Slide Number Placeholder 3"/>
          <p:cNvSpPr>
            <a:spLocks noGrp="1"/>
          </p:cNvSpPr>
          <p:nvPr>
            <p:ph type="sldNum" sz="quarter" idx="10"/>
          </p:nvPr>
        </p:nvSpPr>
        <p:spPr/>
        <p:txBody>
          <a:bodyPr/>
          <a:lstStyle/>
          <a:p>
            <a:fld id="{60B138FC-B7B4-4E5A-8F05-99E0ADE8939C}" type="slidenum">
              <a:rPr lang="en-GB" smtClean="0"/>
              <a:t>14</a:t>
            </a:fld>
            <a:endParaRPr lang="en-GB"/>
          </a:p>
        </p:txBody>
      </p:sp>
    </p:spTree>
    <p:extLst>
      <p:ext uri="{BB962C8B-B14F-4D97-AF65-F5344CB8AC3E}">
        <p14:creationId xmlns:p14="http://schemas.microsoft.com/office/powerpoint/2010/main" val="101193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Slide Image Placeholder 1"/>
          <p:cNvSpPr>
            <a:spLocks noGrp="1" noRot="1" noChangeAspect="1"/>
          </p:cNvSpPr>
          <p:nvPr>
            <p:ph type="sldImg"/>
          </p:nvPr>
        </p:nvSpPr>
        <p:spPr/>
      </p:sp>
      <p:sp>
        <p:nvSpPr>
          <p:cNvPr id="1048679" name="Notes Placeholder 2"/>
          <p:cNvSpPr>
            <a:spLocks noGrp="1"/>
          </p:cNvSpPr>
          <p:nvPr>
            <p:ph type="body" idx="1"/>
          </p:nvPr>
        </p:nvSpPr>
        <p:spPr/>
        <p:txBody>
          <a:bodyPr/>
          <a:lstStyle/>
          <a:p>
            <a:r>
              <a:rPr lang="en-GB" dirty="0" smtClean="0"/>
              <a:t>The validation</a:t>
            </a:r>
            <a:r>
              <a:rPr lang="en-GB" baseline="0" dirty="0" smtClean="0"/>
              <a:t> of results is key. This article references an inadvertent error in a economics paper by </a:t>
            </a:r>
            <a:r>
              <a:rPr lang="en-GB" dirty="0" err="1" smtClean="0"/>
              <a:t>Reinhadt</a:t>
            </a:r>
            <a:r>
              <a:rPr lang="en-GB" dirty="0" smtClean="0"/>
              <a:t> and Rogoff. Missing</a:t>
            </a:r>
            <a:r>
              <a:rPr lang="en-GB" baseline="0" dirty="0" smtClean="0"/>
              <a:t> some rows out of an average gave drastically different results – what was published suggested that </a:t>
            </a:r>
            <a:r>
              <a:rPr lang="en-GB" sz="1200" b="0" i="0" kern="1200" dirty="0" smtClean="0">
                <a:solidFill>
                  <a:schemeClr val="tx1"/>
                </a:solidFill>
                <a:effectLst/>
                <a:latin typeface="+mn-lt"/>
                <a:ea typeface="+mn-ea"/>
                <a:cs typeface="+mn-cs"/>
              </a:rPr>
              <a:t>countries with 90% debt ratios see their economies shrink by 0.1%. Instead, it should have found that they grow by 2.2% – less than those with lower debt ratios, but not a spiralling collapse. This mistake</a:t>
            </a:r>
            <a:r>
              <a:rPr lang="en-GB" sz="1200" b="0" i="0" kern="1200" baseline="0" dirty="0" smtClean="0">
                <a:solidFill>
                  <a:schemeClr val="tx1"/>
                </a:solidFill>
                <a:effectLst/>
                <a:latin typeface="+mn-lt"/>
                <a:ea typeface="+mn-ea"/>
                <a:cs typeface="+mn-cs"/>
              </a:rPr>
              <a:t> wasn’t picked up on initially as the data hadn’t been shared. The mistake fed into government policy - the findings of this paper were used as justification for austerity measures in the UK and various other countries in the EU. </a:t>
            </a:r>
            <a:endParaRPr lang="en-GB" dirty="0"/>
          </a:p>
        </p:txBody>
      </p:sp>
      <p:sp>
        <p:nvSpPr>
          <p:cNvPr id="1048680" name="Slide Number Placeholder 3"/>
          <p:cNvSpPr>
            <a:spLocks noGrp="1"/>
          </p:cNvSpPr>
          <p:nvPr>
            <p:ph type="sldNum" sz="quarter" idx="10"/>
          </p:nvPr>
        </p:nvSpPr>
        <p:spPr/>
        <p:txBody>
          <a:bodyPr/>
          <a:lstStyle/>
          <a:p>
            <a:fld id="{60B138FC-B7B4-4E5A-8F05-99E0ADE8939C}" type="slidenum">
              <a:rPr lang="en-GB" smtClean="0"/>
              <a:t>15</a:t>
            </a:fld>
            <a:endParaRPr lang="en-GB"/>
          </a:p>
        </p:txBody>
      </p:sp>
    </p:spTree>
    <p:extLst>
      <p:ext uri="{BB962C8B-B14F-4D97-AF65-F5344CB8AC3E}">
        <p14:creationId xmlns:p14="http://schemas.microsoft.com/office/powerpoint/2010/main" val="219766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8641" name="Title 1"/>
          <p:cNvSpPr>
            <a:spLocks noGrp="1"/>
          </p:cNvSpPr>
          <p:nvPr>
            <p:ph type="ctrTitle"/>
          </p:nvPr>
        </p:nvSpPr>
        <p:spPr>
          <a:xfrm>
            <a:off x="457200" y="2636912"/>
            <a:ext cx="7772400" cy="2163687"/>
          </a:xfrm>
        </p:spPr>
        <p:txBody>
          <a:bodyPr anchor="ctr">
            <a:noAutofit/>
          </a:bodyPr>
          <a:lstStyle>
            <a:lvl1pPr>
              <a:lnSpc>
                <a:spcPct val="100000"/>
              </a:lnSpc>
              <a:defRPr sz="4000" cap="none" spc="-80" baseline="0">
                <a:solidFill>
                  <a:schemeClr val="tx1"/>
                </a:solidFill>
              </a:defRPr>
            </a:lvl1pPr>
          </a:lstStyle>
          <a:p>
            <a:r>
              <a:rPr lang="en-US" dirty="0" smtClean="0"/>
              <a:t>Click to edit Master title style</a:t>
            </a:r>
            <a:endParaRPr lang="en-US" dirty="0"/>
          </a:p>
        </p:txBody>
      </p:sp>
      <p:sp>
        <p:nvSpPr>
          <p:cNvPr id="1048642"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48643" name="Date Placeholder 3"/>
          <p:cNvSpPr>
            <a:spLocks noGrp="1"/>
          </p:cNvSpPr>
          <p:nvPr>
            <p:ph type="dt" sz="half" idx="10"/>
          </p:nvPr>
        </p:nvSpPr>
        <p:spPr/>
        <p:txBody>
          <a:bodyPr/>
          <a:lstStyle/>
          <a:p>
            <a:fld id="{DDDCEC77-EEAF-49C6-AC3C-F1C0AAE629F2}" type="datetimeFigureOut">
              <a:rPr lang="en-GB" smtClean="0"/>
              <a:t>14/04/2016</a:t>
            </a:fld>
            <a:endParaRPr lang="en-GB" dirty="0"/>
          </a:p>
        </p:txBody>
      </p:sp>
      <p:sp>
        <p:nvSpPr>
          <p:cNvPr id="1048644" name="Footer Placeholder 4"/>
          <p:cNvSpPr>
            <a:spLocks noGrp="1"/>
          </p:cNvSpPr>
          <p:nvPr>
            <p:ph type="ftr" sz="quarter" idx="11"/>
          </p:nvPr>
        </p:nvSpPr>
        <p:spPr/>
        <p:txBody>
          <a:bodyPr/>
          <a:lstStyle/>
          <a:p>
            <a:endParaRPr lang="en-GB" dirty="0"/>
          </a:p>
        </p:txBody>
      </p:sp>
      <p:sp>
        <p:nvSpPr>
          <p:cNvPr id="1048645" name="Rectangle 8"/>
          <p:cNvSpPr/>
          <p:nvPr/>
        </p:nvSpPr>
        <p:spPr>
          <a:xfrm>
            <a:off x="9001124" y="4846320"/>
            <a:ext cx="142876" cy="201168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46"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47" name="Slide Number Placeholder 5"/>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15" name="Title 1"/>
          <p:cNvSpPr>
            <a:spLocks noGrp="1"/>
          </p:cNvSpPr>
          <p:nvPr>
            <p:ph type="title"/>
          </p:nvPr>
        </p:nvSpPr>
        <p:spPr/>
        <p:txBody>
          <a:bodyPr/>
          <a:lstStyle/>
          <a:p>
            <a:r>
              <a:rPr lang="en-US" smtClean="0"/>
              <a:t>Click to edit Master title style</a:t>
            </a:r>
            <a:endParaRPr lang="en-US"/>
          </a:p>
        </p:txBody>
      </p:sp>
      <p:sp>
        <p:nvSpPr>
          <p:cNvPr id="1048816"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17" name="Date Placeholder 3"/>
          <p:cNvSpPr>
            <a:spLocks noGrp="1"/>
          </p:cNvSpPr>
          <p:nvPr>
            <p:ph type="dt" sz="half" idx="10"/>
          </p:nvPr>
        </p:nvSpPr>
        <p:spPr/>
        <p:txBody>
          <a:bodyPr/>
          <a:lstStyle/>
          <a:p>
            <a:fld id="{DDDCEC77-EEAF-49C6-AC3C-F1C0AAE629F2}" type="datetimeFigureOut">
              <a:rPr lang="en-GB" smtClean="0"/>
              <a:t>14/04/2016</a:t>
            </a:fld>
            <a:endParaRPr lang="en-GB" dirty="0"/>
          </a:p>
        </p:txBody>
      </p:sp>
      <p:sp>
        <p:nvSpPr>
          <p:cNvPr id="1048818" name="Footer Placeholder 4"/>
          <p:cNvSpPr>
            <a:spLocks noGrp="1"/>
          </p:cNvSpPr>
          <p:nvPr>
            <p:ph type="ftr" sz="quarter" idx="11"/>
          </p:nvPr>
        </p:nvSpPr>
        <p:spPr/>
        <p:txBody>
          <a:bodyPr/>
          <a:lstStyle/>
          <a:p>
            <a:endParaRPr lang="en-GB" dirty="0"/>
          </a:p>
        </p:txBody>
      </p:sp>
      <p:sp>
        <p:nvSpPr>
          <p:cNvPr id="1048819" name="Slide Number Placeholder 5"/>
          <p:cNvSpPr>
            <a:spLocks noGrp="1"/>
          </p:cNvSpPr>
          <p:nvPr>
            <p:ph type="sldNum" sz="quarter" idx="12"/>
          </p:nvPr>
        </p:nvSpPr>
        <p:spPr/>
        <p:txBody>
          <a:bodyPr/>
          <a:lstStyle/>
          <a:p>
            <a:fld id="{F67BDBC9-2DB0-46F3-A943-B0F145512E68}"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80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104880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04" name="Date Placeholder 3"/>
          <p:cNvSpPr>
            <a:spLocks noGrp="1"/>
          </p:cNvSpPr>
          <p:nvPr>
            <p:ph type="dt" sz="half" idx="10"/>
          </p:nvPr>
        </p:nvSpPr>
        <p:spPr/>
        <p:txBody>
          <a:bodyPr/>
          <a:lstStyle/>
          <a:p>
            <a:fld id="{DDDCEC77-EEAF-49C6-AC3C-F1C0AAE629F2}" type="datetimeFigureOut">
              <a:rPr lang="en-GB" smtClean="0"/>
              <a:t>14/04/2016</a:t>
            </a:fld>
            <a:endParaRPr lang="en-GB" dirty="0"/>
          </a:p>
        </p:txBody>
      </p:sp>
      <p:sp>
        <p:nvSpPr>
          <p:cNvPr id="1048805" name="Footer Placeholder 4"/>
          <p:cNvSpPr>
            <a:spLocks noGrp="1"/>
          </p:cNvSpPr>
          <p:nvPr>
            <p:ph type="ftr" sz="quarter" idx="11"/>
          </p:nvPr>
        </p:nvSpPr>
        <p:spPr/>
        <p:txBody>
          <a:bodyPr/>
          <a:lstStyle/>
          <a:p>
            <a:endParaRPr lang="en-GB" dirty="0"/>
          </a:p>
        </p:txBody>
      </p:sp>
      <p:sp>
        <p:nvSpPr>
          <p:cNvPr id="1048806" name="Slide Number Placeholder 5"/>
          <p:cNvSpPr>
            <a:spLocks noGrp="1"/>
          </p:cNvSpPr>
          <p:nvPr>
            <p:ph type="sldNum" sz="quarter" idx="12"/>
          </p:nvPr>
        </p:nvSpPr>
        <p:spPr/>
        <p:txBody>
          <a:bodyPr/>
          <a:lstStyle/>
          <a:p>
            <a:fld id="{F67BDBC9-2DB0-46F3-A943-B0F145512E68}"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tx1"/>
        </a:solidFill>
        <a:effectLst/>
      </p:bgPr>
    </p:bg>
    <p:spTree>
      <p:nvGrpSpPr>
        <p:cNvPr id="1" name=""/>
        <p:cNvGrpSpPr/>
        <p:nvPr/>
      </p:nvGrpSpPr>
      <p:grpSpPr>
        <a:xfrm>
          <a:off x="0" y="0"/>
          <a:ext cx="0" cy="0"/>
          <a:chOff x="0" y="0"/>
          <a:chExt cx="0" cy="0"/>
        </a:xfrm>
      </p:grpSpPr>
      <p:sp>
        <p:nvSpPr>
          <p:cNvPr id="1048653" name="Text Placeholder 2"/>
          <p:cNvSpPr>
            <a:spLocks noGrp="1"/>
          </p:cNvSpPr>
          <p:nvPr>
            <p:ph type="body" idx="1"/>
          </p:nvPr>
        </p:nvSpPr>
        <p:spPr>
          <a:xfrm>
            <a:off x="212270" y="4808764"/>
            <a:ext cx="8645979" cy="1318287"/>
          </a:xfrm>
        </p:spPr>
        <p:txBody>
          <a:bodyPr anchor="t">
            <a:normAutofit/>
          </a:bodyPr>
          <a:lstStyle>
            <a:lvl1pPr marL="0" indent="0" algn="ctr">
              <a:buNone/>
              <a:defRPr sz="2800" b="0" cap="all" baseline="0">
                <a:solidFill>
                  <a:srgbClr val="ED7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cxnSp>
        <p:nvCxnSpPr>
          <p:cNvPr id="3145730" name="Straight Connector 6"/>
          <p:cNvCxnSpPr>
            <a:cxnSpLocks/>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48654" name="Picture Placeholder 5"/>
          <p:cNvSpPr>
            <a:spLocks noGrp="1"/>
          </p:cNvSpPr>
          <p:nvPr>
            <p:ph type="pic" sz="quarter" idx="10"/>
          </p:nvPr>
        </p:nvSpPr>
        <p:spPr>
          <a:xfrm>
            <a:off x="0" y="155121"/>
            <a:ext cx="9143999" cy="4444311"/>
          </a:xfrm>
        </p:spPr>
        <p:txBody>
          <a:bodyPr/>
          <a:lstStyle/>
          <a:p>
            <a:endParaRPr lang="en-GB"/>
          </a:p>
        </p:txBody>
      </p:sp>
      <p:sp>
        <p:nvSpPr>
          <p:cNvPr id="1048655" name="Text Placeholder 8"/>
          <p:cNvSpPr>
            <a:spLocks noGrp="1"/>
          </p:cNvSpPr>
          <p:nvPr>
            <p:ph type="body" sz="quarter" idx="11"/>
          </p:nvPr>
        </p:nvSpPr>
        <p:spPr>
          <a:xfrm>
            <a:off x="1566863" y="5543550"/>
            <a:ext cx="6286500" cy="734786"/>
          </a:xfrm>
        </p:spPr>
        <p:txBody>
          <a:bodyPr/>
          <a:lstStyle>
            <a:lvl1pPr algn="ctr">
              <a:buNone/>
            </a:lvl1pPr>
          </a:lstStyle>
          <a:p>
            <a:pPr lvl="0"/>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bg>
      <p:bgPr>
        <a:solidFill>
          <a:schemeClr val="tx1"/>
        </a:solidFill>
        <a:effectLst/>
      </p:bgPr>
    </p:bg>
    <p:spTree>
      <p:nvGrpSpPr>
        <p:cNvPr id="1" name=""/>
        <p:cNvGrpSpPr/>
        <p:nvPr/>
      </p:nvGrpSpPr>
      <p:grpSpPr>
        <a:xfrm>
          <a:off x="0" y="0"/>
          <a:ext cx="0" cy="0"/>
          <a:chOff x="0" y="0"/>
          <a:chExt cx="0" cy="0"/>
        </a:xfrm>
      </p:grpSpPr>
      <p:sp>
        <p:nvSpPr>
          <p:cNvPr id="1048630" name="Text Placeholder 2"/>
          <p:cNvSpPr>
            <a:spLocks noGrp="1"/>
          </p:cNvSpPr>
          <p:nvPr>
            <p:ph type="body" idx="1"/>
          </p:nvPr>
        </p:nvSpPr>
        <p:spPr>
          <a:xfrm>
            <a:off x="212270" y="4808764"/>
            <a:ext cx="8645979" cy="1318287"/>
          </a:xfrm>
        </p:spPr>
        <p:txBody>
          <a:bodyPr anchor="t">
            <a:normAutofit/>
          </a:bodyPr>
          <a:lstStyle>
            <a:lvl1pPr marL="0" indent="0" algn="ctr">
              <a:buNone/>
              <a:defRPr sz="2800" b="0" cap="all" baseline="0">
                <a:solidFill>
                  <a:srgbClr val="ED7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cxnSp>
        <p:nvCxnSpPr>
          <p:cNvPr id="3145729" name="Straight Connector 6"/>
          <p:cNvCxnSpPr>
            <a:cxnSpLocks/>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48631" name="Picture Placeholder 5"/>
          <p:cNvSpPr>
            <a:spLocks noGrp="1"/>
          </p:cNvSpPr>
          <p:nvPr>
            <p:ph type="pic" sz="quarter" idx="10"/>
          </p:nvPr>
        </p:nvSpPr>
        <p:spPr>
          <a:xfrm>
            <a:off x="0" y="155121"/>
            <a:ext cx="9143999" cy="4444311"/>
          </a:xfrm>
        </p:spPr>
        <p:txBody>
          <a:bodyPr/>
          <a:lstStyle/>
          <a:p>
            <a:endParaRPr lang="en-GB"/>
          </a:p>
        </p:txBody>
      </p:sp>
      <p:sp>
        <p:nvSpPr>
          <p:cNvPr id="1048632" name="Text Placeholder 8"/>
          <p:cNvSpPr>
            <a:spLocks noGrp="1"/>
          </p:cNvSpPr>
          <p:nvPr>
            <p:ph type="body" sz="quarter" idx="11"/>
          </p:nvPr>
        </p:nvSpPr>
        <p:spPr>
          <a:xfrm>
            <a:off x="1566863" y="5543550"/>
            <a:ext cx="6286500" cy="734786"/>
          </a:xfrm>
        </p:spPr>
        <p:txBody>
          <a:bodyPr/>
          <a:lstStyle>
            <a:lvl1pPr algn="ctr">
              <a:buNone/>
            </a:lvl1pPr>
          </a:lstStyle>
          <a:p>
            <a:pPr lvl="0"/>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9" name="Title 1"/>
          <p:cNvSpPr>
            <a:spLocks noGrp="1"/>
          </p:cNvSpPr>
          <p:nvPr>
            <p:ph type="title"/>
          </p:nvPr>
        </p:nvSpPr>
        <p:spPr>
          <a:xfrm>
            <a:off x="457200" y="440750"/>
            <a:ext cx="8363272" cy="683994"/>
          </a:xfrm>
        </p:spPr>
        <p:txBody>
          <a:bodyPr/>
          <a:lstStyle/>
          <a:p>
            <a:r>
              <a:rPr lang="en-US" smtClean="0"/>
              <a:t>Click to edit Master title style</a:t>
            </a:r>
            <a:endParaRPr lang="en-US"/>
          </a:p>
        </p:txBody>
      </p:sp>
      <p:sp>
        <p:nvSpPr>
          <p:cNvPr id="1048600"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01" name="Date Placeholder 3"/>
          <p:cNvSpPr>
            <a:spLocks noGrp="1"/>
          </p:cNvSpPr>
          <p:nvPr>
            <p:ph type="dt" sz="half" idx="10"/>
          </p:nvPr>
        </p:nvSpPr>
        <p:spPr/>
        <p:txBody>
          <a:bodyPr/>
          <a:lstStyle/>
          <a:p>
            <a:fld id="{DDDCEC77-EEAF-49C6-AC3C-F1C0AAE629F2}" type="datetimeFigureOut">
              <a:rPr lang="en-GB" smtClean="0"/>
              <a:t>14/04/2016</a:t>
            </a:fld>
            <a:endParaRPr lang="en-GB" dirty="0"/>
          </a:p>
        </p:txBody>
      </p:sp>
      <p:sp>
        <p:nvSpPr>
          <p:cNvPr id="1048602" name="Footer Placeholder 4"/>
          <p:cNvSpPr>
            <a:spLocks noGrp="1"/>
          </p:cNvSpPr>
          <p:nvPr>
            <p:ph type="ftr" sz="quarter" idx="11"/>
          </p:nvPr>
        </p:nvSpPr>
        <p:spPr/>
        <p:txBody>
          <a:bodyPr/>
          <a:lstStyle/>
          <a:p>
            <a:endParaRPr lang="en-GB" dirty="0"/>
          </a:p>
        </p:txBody>
      </p:sp>
      <p:sp>
        <p:nvSpPr>
          <p:cNvPr id="1048603" name="Slide Number Placeholder 5"/>
          <p:cNvSpPr>
            <a:spLocks noGrp="1"/>
          </p:cNvSpPr>
          <p:nvPr>
            <p:ph type="sldNum" sz="quarter" idx="12"/>
          </p:nvPr>
        </p:nvSpPr>
        <p:spPr/>
        <p:txBody>
          <a:bodyPr/>
          <a:lstStyle/>
          <a:p>
            <a:fld id="{F67BDBC9-2DB0-46F3-A943-B0F145512E68}"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810"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1048811"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812" name="Date Placeholder 6"/>
          <p:cNvSpPr>
            <a:spLocks noGrp="1"/>
          </p:cNvSpPr>
          <p:nvPr>
            <p:ph type="dt" sz="half" idx="10"/>
          </p:nvPr>
        </p:nvSpPr>
        <p:spPr/>
        <p:txBody>
          <a:bodyPr/>
          <a:lstStyle/>
          <a:p>
            <a:fld id="{DDDCEC77-EEAF-49C6-AC3C-F1C0AAE629F2}" type="datetimeFigureOut">
              <a:rPr lang="en-GB" smtClean="0"/>
              <a:t>14/04/2016</a:t>
            </a:fld>
            <a:endParaRPr lang="en-GB" dirty="0"/>
          </a:p>
        </p:txBody>
      </p:sp>
      <p:sp>
        <p:nvSpPr>
          <p:cNvPr id="1048813" name="Slide Number Placeholder 7"/>
          <p:cNvSpPr>
            <a:spLocks noGrp="1"/>
          </p:cNvSpPr>
          <p:nvPr>
            <p:ph type="sldNum" sz="quarter" idx="11"/>
          </p:nvPr>
        </p:nvSpPr>
        <p:spPr/>
        <p:txBody>
          <a:bodyPr/>
          <a:lstStyle/>
          <a:p>
            <a:fld id="{F67BDBC9-2DB0-46F3-A943-B0F145512E68}" type="slidenum">
              <a:rPr lang="en-GB" smtClean="0"/>
              <a:t>‹#›</a:t>
            </a:fld>
            <a:endParaRPr lang="en-GB" dirty="0"/>
          </a:p>
        </p:txBody>
      </p:sp>
      <p:sp>
        <p:nvSpPr>
          <p:cNvPr id="1048814" name="Footer Placeholder 8"/>
          <p:cNvSpPr>
            <a:spLocks noGrp="1"/>
          </p:cNvSpPr>
          <p:nvPr>
            <p:ph type="ftr" sz="quarter" idx="12"/>
          </p:nvPr>
        </p:nvSpPr>
        <p:spPr/>
        <p:txBody>
          <a:bodyPr/>
          <a:lstStyle/>
          <a:p>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96" name="Title 1"/>
          <p:cNvSpPr>
            <a:spLocks noGrp="1"/>
          </p:cNvSpPr>
          <p:nvPr>
            <p:ph type="title"/>
          </p:nvPr>
        </p:nvSpPr>
        <p:spPr>
          <a:xfrm>
            <a:off x="457200" y="152718"/>
            <a:ext cx="8363272" cy="756002"/>
          </a:xfrm>
        </p:spPr>
        <p:txBody>
          <a:bodyPr>
            <a:normAutofit/>
          </a:bodyPr>
          <a:lstStyle>
            <a:lvl1pPr>
              <a:defRPr sz="4000" cap="none" baseline="0"/>
            </a:lvl1pPr>
          </a:lstStyle>
          <a:p>
            <a:r>
              <a:rPr lang="en-US" dirty="0" smtClean="0"/>
              <a:t>Click to edit Master title style</a:t>
            </a:r>
            <a:endParaRPr lang="en-US" dirty="0"/>
          </a:p>
        </p:txBody>
      </p:sp>
      <p:sp>
        <p:nvSpPr>
          <p:cNvPr id="1048797" name="Content Placeholder 2"/>
          <p:cNvSpPr>
            <a:spLocks noGrp="1"/>
          </p:cNvSpPr>
          <p:nvPr>
            <p:ph sz="half" idx="1"/>
          </p:nvPr>
        </p:nvSpPr>
        <p:spPr>
          <a:xfrm>
            <a:off x="467544" y="1196752"/>
            <a:ext cx="3816424"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98" name="Content Placeholder 3"/>
          <p:cNvSpPr>
            <a:spLocks noGrp="1"/>
          </p:cNvSpPr>
          <p:nvPr>
            <p:ph sz="half" idx="2"/>
          </p:nvPr>
        </p:nvSpPr>
        <p:spPr>
          <a:xfrm>
            <a:off x="4427984" y="1196752"/>
            <a:ext cx="3954016"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99" name="Date Placeholder 4"/>
          <p:cNvSpPr>
            <a:spLocks noGrp="1"/>
          </p:cNvSpPr>
          <p:nvPr>
            <p:ph type="dt" sz="half" idx="10"/>
          </p:nvPr>
        </p:nvSpPr>
        <p:spPr/>
        <p:txBody>
          <a:bodyPr/>
          <a:lstStyle/>
          <a:p>
            <a:fld id="{DDDCEC77-EEAF-49C6-AC3C-F1C0AAE629F2}" type="datetimeFigureOut">
              <a:rPr lang="en-GB" smtClean="0"/>
              <a:t>14/04/2016</a:t>
            </a:fld>
            <a:endParaRPr lang="en-GB" dirty="0"/>
          </a:p>
        </p:txBody>
      </p:sp>
      <p:sp>
        <p:nvSpPr>
          <p:cNvPr id="1048800" name="Footer Placeholder 5"/>
          <p:cNvSpPr>
            <a:spLocks noGrp="1"/>
          </p:cNvSpPr>
          <p:nvPr>
            <p:ph type="ftr" sz="quarter" idx="11"/>
          </p:nvPr>
        </p:nvSpPr>
        <p:spPr/>
        <p:txBody>
          <a:bodyPr/>
          <a:lstStyle/>
          <a:p>
            <a:endParaRPr lang="en-GB" dirty="0"/>
          </a:p>
        </p:txBody>
      </p:sp>
      <p:sp>
        <p:nvSpPr>
          <p:cNvPr id="1048801" name="Slide Number Placeholder 6"/>
          <p:cNvSpPr>
            <a:spLocks noGrp="1"/>
          </p:cNvSpPr>
          <p:nvPr>
            <p:ph type="sldNum" sz="quarter" idx="12"/>
          </p:nvPr>
        </p:nvSpPr>
        <p:spPr/>
        <p:txBody>
          <a:bodyPr/>
          <a:lstStyle/>
          <a:p>
            <a:fld id="{F67BDBC9-2DB0-46F3-A943-B0F145512E68}"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93" name="Title 1"/>
          <p:cNvSpPr>
            <a:spLocks noGrp="1"/>
          </p:cNvSpPr>
          <p:nvPr>
            <p:ph type="title"/>
          </p:nvPr>
        </p:nvSpPr>
        <p:spPr/>
        <p:txBody>
          <a:bodyPr/>
          <a:lstStyle/>
          <a:p>
            <a:r>
              <a:rPr lang="en-US" smtClean="0"/>
              <a:t>Click to edit Master title style</a:t>
            </a:r>
            <a:endParaRPr lang="en-US"/>
          </a:p>
        </p:txBody>
      </p:sp>
      <p:sp>
        <p:nvSpPr>
          <p:cNvPr id="1048694"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95"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96"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1048697"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98" name="Date Placeholder 6"/>
          <p:cNvSpPr>
            <a:spLocks noGrp="1"/>
          </p:cNvSpPr>
          <p:nvPr>
            <p:ph type="dt" sz="half" idx="10"/>
          </p:nvPr>
        </p:nvSpPr>
        <p:spPr/>
        <p:txBody>
          <a:bodyPr/>
          <a:lstStyle/>
          <a:p>
            <a:fld id="{DDDCEC77-EEAF-49C6-AC3C-F1C0AAE629F2}" type="datetimeFigureOut">
              <a:rPr lang="en-GB" smtClean="0"/>
              <a:t>14/04/2016</a:t>
            </a:fld>
            <a:endParaRPr lang="en-GB" dirty="0"/>
          </a:p>
        </p:txBody>
      </p:sp>
      <p:sp>
        <p:nvSpPr>
          <p:cNvPr id="1048699" name="Footer Placeholder 7"/>
          <p:cNvSpPr>
            <a:spLocks noGrp="1"/>
          </p:cNvSpPr>
          <p:nvPr>
            <p:ph type="ftr" sz="quarter" idx="11"/>
          </p:nvPr>
        </p:nvSpPr>
        <p:spPr/>
        <p:txBody>
          <a:bodyPr/>
          <a:lstStyle/>
          <a:p>
            <a:endParaRPr lang="en-GB" dirty="0"/>
          </a:p>
        </p:txBody>
      </p:sp>
      <p:sp>
        <p:nvSpPr>
          <p:cNvPr id="1048700" name="Slide Number Placeholder 8"/>
          <p:cNvSpPr>
            <a:spLocks noGrp="1"/>
          </p:cNvSpPr>
          <p:nvPr>
            <p:ph type="sldNum" sz="quarter" idx="12"/>
          </p:nvPr>
        </p:nvSpPr>
        <p:spPr/>
        <p:txBody>
          <a:bodyPr/>
          <a:lstStyle/>
          <a:p>
            <a:fld id="{F67BDBC9-2DB0-46F3-A943-B0F145512E68}"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583" name="Title 1"/>
          <p:cNvSpPr>
            <a:spLocks noGrp="1"/>
          </p:cNvSpPr>
          <p:nvPr>
            <p:ph type="title"/>
          </p:nvPr>
        </p:nvSpPr>
        <p:spPr/>
        <p:txBody>
          <a:bodyPr/>
          <a:lstStyle/>
          <a:p>
            <a:r>
              <a:rPr lang="en-US" smtClean="0"/>
              <a:t>Click to edit Master title style</a:t>
            </a:r>
            <a:endParaRPr lang="en-US"/>
          </a:p>
        </p:txBody>
      </p:sp>
      <p:sp>
        <p:nvSpPr>
          <p:cNvPr id="1048584" name="Date Placeholder 2"/>
          <p:cNvSpPr>
            <a:spLocks noGrp="1"/>
          </p:cNvSpPr>
          <p:nvPr>
            <p:ph type="dt" sz="half" idx="10"/>
          </p:nvPr>
        </p:nvSpPr>
        <p:spPr/>
        <p:txBody>
          <a:bodyPr/>
          <a:lstStyle/>
          <a:p>
            <a:fld id="{DDDCEC77-EEAF-49C6-AC3C-F1C0AAE629F2}" type="datetimeFigureOut">
              <a:rPr lang="en-GB" smtClean="0"/>
              <a:t>14/04/2016</a:t>
            </a:fld>
            <a:endParaRPr lang="en-GB" dirty="0"/>
          </a:p>
        </p:txBody>
      </p:sp>
      <p:sp>
        <p:nvSpPr>
          <p:cNvPr id="1048585" name="Footer Placeholder 3"/>
          <p:cNvSpPr>
            <a:spLocks noGrp="1"/>
          </p:cNvSpPr>
          <p:nvPr>
            <p:ph type="ftr" sz="quarter" idx="11"/>
          </p:nvPr>
        </p:nvSpPr>
        <p:spPr/>
        <p:txBody>
          <a:bodyPr/>
          <a:lstStyle/>
          <a:p>
            <a:endParaRPr lang="en-GB" dirty="0"/>
          </a:p>
        </p:txBody>
      </p:sp>
      <p:sp>
        <p:nvSpPr>
          <p:cNvPr id="1048586" name="Slide Number Placeholder 4"/>
          <p:cNvSpPr>
            <a:spLocks noGrp="1"/>
          </p:cNvSpPr>
          <p:nvPr>
            <p:ph type="sldNum" sz="quarter" idx="12"/>
          </p:nvPr>
        </p:nvSpPr>
        <p:spPr/>
        <p:txBody>
          <a:bodyPr/>
          <a:lstStyle/>
          <a:p>
            <a:fld id="{F67BDBC9-2DB0-46F3-A943-B0F145512E68}"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807" name="Date Placeholder 1"/>
          <p:cNvSpPr>
            <a:spLocks noGrp="1"/>
          </p:cNvSpPr>
          <p:nvPr>
            <p:ph type="dt" sz="half" idx="10"/>
          </p:nvPr>
        </p:nvSpPr>
        <p:spPr/>
        <p:txBody>
          <a:bodyPr/>
          <a:lstStyle/>
          <a:p>
            <a:fld id="{DDDCEC77-EEAF-49C6-AC3C-F1C0AAE629F2}" type="datetimeFigureOut">
              <a:rPr lang="en-GB" smtClean="0"/>
              <a:t>14/04/2016</a:t>
            </a:fld>
            <a:endParaRPr lang="en-GB" dirty="0"/>
          </a:p>
        </p:txBody>
      </p:sp>
      <p:sp>
        <p:nvSpPr>
          <p:cNvPr id="1048808" name="Footer Placeholder 2"/>
          <p:cNvSpPr>
            <a:spLocks noGrp="1"/>
          </p:cNvSpPr>
          <p:nvPr>
            <p:ph type="ftr" sz="quarter" idx="11"/>
          </p:nvPr>
        </p:nvSpPr>
        <p:spPr/>
        <p:txBody>
          <a:bodyPr/>
          <a:lstStyle/>
          <a:p>
            <a:endParaRPr lang="en-GB" dirty="0"/>
          </a:p>
        </p:txBody>
      </p:sp>
      <p:sp>
        <p:nvSpPr>
          <p:cNvPr id="1048809" name="Slide Number Placeholder 3"/>
          <p:cNvSpPr>
            <a:spLocks noGrp="1"/>
          </p:cNvSpPr>
          <p:nvPr>
            <p:ph type="sldNum" sz="quarter" idx="12"/>
          </p:nvPr>
        </p:nvSpPr>
        <p:spPr/>
        <p:txBody>
          <a:bodyPr/>
          <a:lstStyle/>
          <a:p>
            <a:fld id="{F67BDBC9-2DB0-46F3-A943-B0F145512E68}"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820"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821"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822" name="Date Placeholder 4"/>
          <p:cNvSpPr>
            <a:spLocks noGrp="1"/>
          </p:cNvSpPr>
          <p:nvPr>
            <p:ph type="dt" sz="half" idx="10"/>
          </p:nvPr>
        </p:nvSpPr>
        <p:spPr/>
        <p:txBody>
          <a:bodyPr/>
          <a:lstStyle/>
          <a:p>
            <a:fld id="{DDDCEC77-EEAF-49C6-AC3C-F1C0AAE629F2}" type="datetimeFigureOut">
              <a:rPr lang="en-GB" smtClean="0"/>
              <a:t>14/04/2016</a:t>
            </a:fld>
            <a:endParaRPr lang="en-GB" dirty="0"/>
          </a:p>
        </p:txBody>
      </p:sp>
      <p:sp>
        <p:nvSpPr>
          <p:cNvPr id="1048823" name="Footer Placeholder 5"/>
          <p:cNvSpPr>
            <a:spLocks noGrp="1"/>
          </p:cNvSpPr>
          <p:nvPr>
            <p:ph type="ftr" sz="quarter" idx="11"/>
          </p:nvPr>
        </p:nvSpPr>
        <p:spPr/>
        <p:txBody>
          <a:bodyPr/>
          <a:lstStyle/>
          <a:p>
            <a:endParaRPr lang="en-GB" dirty="0"/>
          </a:p>
        </p:txBody>
      </p:sp>
      <p:sp>
        <p:nvSpPr>
          <p:cNvPr id="1048824" name="Slide Number Placeholder 6"/>
          <p:cNvSpPr>
            <a:spLocks noGrp="1"/>
          </p:cNvSpPr>
          <p:nvPr>
            <p:ph type="sldNum" sz="quarter" idx="12"/>
          </p:nvPr>
        </p:nvSpPr>
        <p:spPr/>
        <p:txBody>
          <a:bodyPr/>
          <a:lstStyle/>
          <a:p>
            <a:fld id="{F67BDBC9-2DB0-46F3-A943-B0F145512E68}" type="slidenum">
              <a:rPr lang="en-GB" smtClean="0"/>
              <a:t>‹#›</a:t>
            </a:fld>
            <a:endParaRPr lang="en-GB" dirty="0"/>
          </a:p>
        </p:txBody>
      </p:sp>
      <p:sp>
        <p:nvSpPr>
          <p:cNvPr id="1048825"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717" name="Rectangle 8"/>
          <p:cNvSpPr/>
          <p:nvPr/>
        </p:nvSpPr>
        <p:spPr>
          <a:xfrm>
            <a:off x="9001124" y="4846320"/>
            <a:ext cx="142876" cy="2011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18"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48719"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20" name="Date Placeholder 4"/>
          <p:cNvSpPr>
            <a:spLocks noGrp="1"/>
          </p:cNvSpPr>
          <p:nvPr>
            <p:ph type="dt" sz="half" idx="10"/>
          </p:nvPr>
        </p:nvSpPr>
        <p:spPr/>
        <p:txBody>
          <a:bodyPr/>
          <a:lstStyle/>
          <a:p>
            <a:fld id="{DDDCEC77-EEAF-49C6-AC3C-F1C0AAE629F2}" type="datetimeFigureOut">
              <a:rPr lang="en-GB" smtClean="0"/>
              <a:t>14/04/2016</a:t>
            </a:fld>
            <a:endParaRPr lang="en-GB" dirty="0"/>
          </a:p>
        </p:txBody>
      </p:sp>
      <p:sp>
        <p:nvSpPr>
          <p:cNvPr id="1048721" name="Footer Placeholder 5"/>
          <p:cNvSpPr>
            <a:spLocks noGrp="1"/>
          </p:cNvSpPr>
          <p:nvPr>
            <p:ph type="ftr" sz="quarter" idx="11"/>
          </p:nvPr>
        </p:nvSpPr>
        <p:spPr/>
        <p:txBody>
          <a:bodyPr/>
          <a:lstStyle/>
          <a:p>
            <a:endParaRPr lang="en-GB" dirty="0"/>
          </a:p>
        </p:txBody>
      </p:sp>
      <p:sp>
        <p:nvSpPr>
          <p:cNvPr id="1048722" name="Slide Number Placeholder 6"/>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t>‹#›</a:t>
            </a:fld>
            <a:endParaRPr lang="en-GB" dirty="0"/>
          </a:p>
        </p:txBody>
      </p:sp>
      <p:sp>
        <p:nvSpPr>
          <p:cNvPr id="1048723"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48724"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96734"/>
            <a:ext cx="8363272" cy="68399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1048577" name="Text Placeholder 2"/>
          <p:cNvSpPr>
            <a:spLocks noGrp="1"/>
          </p:cNvSpPr>
          <p:nvPr>
            <p:ph type="body" idx="1"/>
          </p:nvPr>
        </p:nvSpPr>
        <p:spPr>
          <a:xfrm>
            <a:off x="457200" y="1124744"/>
            <a:ext cx="8075240" cy="5001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8578" name="Date Placeholder 3"/>
          <p:cNvSpPr>
            <a:spLocks noGrp="1"/>
          </p:cNvSpPr>
          <p:nvPr>
            <p:ph type="dt" sz="half" idx="2"/>
          </p:nvPr>
        </p:nvSpPr>
        <p:spPr>
          <a:xfrm>
            <a:off x="5148064" y="6453336"/>
            <a:ext cx="3429000" cy="304800"/>
          </a:xfrm>
          <a:prstGeom prst="rect">
            <a:avLst/>
          </a:prstGeom>
        </p:spPr>
        <p:txBody>
          <a:bodyPr vert="horz" lIns="91440" tIns="45720" rIns="91440" bIns="0" rtlCol="0" anchor="b"/>
          <a:lstStyle>
            <a:lvl1pPr algn="l">
              <a:defRPr sz="1000">
                <a:solidFill>
                  <a:schemeClr val="tx1"/>
                </a:solidFill>
              </a:defRPr>
            </a:lvl1pPr>
          </a:lstStyle>
          <a:p>
            <a:fld id="{DDDCEC77-EEAF-49C6-AC3C-F1C0AAE629F2}" type="datetimeFigureOut">
              <a:rPr lang="en-GB" smtClean="0"/>
              <a:t>14/04/2016</a:t>
            </a:fld>
            <a:endParaRPr lang="en-GB" dirty="0"/>
          </a:p>
        </p:txBody>
      </p:sp>
      <p:sp>
        <p:nvSpPr>
          <p:cNvPr id="1048579"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dirty="0"/>
          </a:p>
        </p:txBody>
      </p:sp>
      <p:sp>
        <p:nvSpPr>
          <p:cNvPr id="1048580"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67BDBC9-2DB0-46F3-A943-B0F145512E68}" type="slidenum">
              <a:rPr lang="en-GB" smtClean="0"/>
              <a:t>‹#›</a:t>
            </a:fld>
            <a:endParaRPr lang="en-GB" dirty="0"/>
          </a:p>
        </p:txBody>
      </p:sp>
      <p:sp>
        <p:nvSpPr>
          <p:cNvPr id="1048581" name="Rectangle 6"/>
          <p:cNvSpPr/>
          <p:nvPr/>
        </p:nvSpPr>
        <p:spPr>
          <a:xfrm>
            <a:off x="9001124" y="0"/>
            <a:ext cx="142876"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582" name="Rectangle 7"/>
          <p:cNvSpPr/>
          <p:nvPr/>
        </p:nvSpPr>
        <p:spPr>
          <a:xfrm>
            <a:off x="9001124" y="1371600"/>
            <a:ext cx="142876" cy="54864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defTabSz="914400" rtl="0" eaLnBrk="1" latinLnBrk="0" hangingPunct="1">
        <a:spcBef>
          <a:spcPct val="0"/>
        </a:spcBef>
        <a:buNone/>
        <a:defRPr sz="4000" b="1" kern="1200" cap="none" spc="-60" baseline="0">
          <a:solidFill>
            <a:srgbClr val="0635BA"/>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J.Rans@ed.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nytimes.com/2010/08/13/health/research/13alzheimer.html?pagewanted=all&amp;_r=0" TargetMode="External"/><Relationship Id="rId4" Type="http://schemas.openxmlformats.org/officeDocument/2006/relationships/hyperlink" Target="http://www.guardian.co.uk/politics/2013/apr/18/uncovered-error-george-osborne-austerit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keyperspectives.co.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nytimes.com/2010/08/13/health/research/13alzheimer.html?pagewanted=all&amp;_r=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ec.europa.eu/research/participants/data/ref/h2020/grants_manual/hi/oa_pilot/h2020-hi-oa-pilot-guide_en.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ec.europa.eu/research/participants/data/ref/h2020/grants_manual/hi/oa_pilot/h2020-hi-oa-pilot-guide_en.pdf" TargetMode="External"/><Relationship Id="rId2" Type="http://schemas.openxmlformats.org/officeDocument/2006/relationships/hyperlink" Target="https://ec.europa.eu/programmes/horizon2020/sites/horizon2020/files/FactSheet_Open_Access.pdf" TargetMode="External"/><Relationship Id="rId1" Type="http://schemas.openxmlformats.org/officeDocument/2006/relationships/slideLayout" Target="../slideLayouts/slideLayout2.xml"/><Relationship Id="rId4" Type="http://schemas.openxmlformats.org/officeDocument/2006/relationships/hyperlink" Target="http://ec.europa.eu/research/participants/data/ref/h2020/grants_manual/hi/oa_pilot/h2020-hi-oa-data-mgt_en.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dcc.ac.uk/resour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rin.ac.uk/our-work/data-management-and-curation/open-science-case-studi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Open_Science_-_Prinzipien.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herpa.ac.uk/rome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5stardata.inf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opendefinition.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drexel-coas-elearning.blogspot.co.uk/2006/09/open-notebook-scienc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itle 1"/>
          <p:cNvSpPr>
            <a:spLocks noGrp="1"/>
          </p:cNvSpPr>
          <p:nvPr>
            <p:ph type="ctrTitle"/>
          </p:nvPr>
        </p:nvSpPr>
        <p:spPr>
          <a:xfrm>
            <a:off x="467544" y="1628800"/>
            <a:ext cx="8280920" cy="2163687"/>
          </a:xfrm>
        </p:spPr>
        <p:txBody>
          <a:bodyPr/>
          <a:lstStyle/>
          <a:p>
            <a:r>
              <a:rPr lang="en-GB" dirty="0" smtClean="0">
                <a:solidFill>
                  <a:srgbClr val="0635BA"/>
                </a:solidFill>
              </a:rPr>
              <a:t>Open Access, Open Data, Open Research</a:t>
            </a:r>
            <a:endParaRPr lang="en-GB" dirty="0">
              <a:solidFill>
                <a:srgbClr val="0635BA"/>
              </a:solidFill>
            </a:endParaRPr>
          </a:p>
        </p:txBody>
      </p:sp>
      <p:sp>
        <p:nvSpPr>
          <p:cNvPr id="1048649" name="Subtitle 2"/>
          <p:cNvSpPr>
            <a:spLocks noGrp="1"/>
          </p:cNvSpPr>
          <p:nvPr>
            <p:ph type="subTitle" idx="1"/>
          </p:nvPr>
        </p:nvSpPr>
        <p:spPr>
          <a:xfrm>
            <a:off x="2150482" y="3861048"/>
            <a:ext cx="4625752" cy="1728192"/>
          </a:xfrm>
        </p:spPr>
        <p:txBody>
          <a:bodyPr>
            <a:noAutofit/>
          </a:bodyPr>
          <a:lstStyle/>
          <a:p>
            <a:pPr algn="ctr">
              <a:spcAft>
                <a:spcPts val="0"/>
              </a:spcAft>
            </a:pPr>
            <a:r>
              <a:rPr lang="en-GB" sz="2000" cap="none" dirty="0" smtClean="0">
                <a:solidFill>
                  <a:schemeClr val="tx1"/>
                </a:solidFill>
                <a:latin typeface="+mn-lt"/>
              </a:rPr>
              <a:t>Jonathan </a:t>
            </a:r>
            <a:r>
              <a:rPr lang="en-GB" sz="2000" cap="none" dirty="0" err="1" smtClean="0">
                <a:solidFill>
                  <a:schemeClr val="tx1"/>
                </a:solidFill>
                <a:latin typeface="+mn-lt"/>
              </a:rPr>
              <a:t>Rans</a:t>
            </a:r>
            <a:endParaRPr lang="en-GB" sz="2000" cap="none" dirty="0" smtClean="0">
              <a:solidFill>
                <a:schemeClr val="tx1"/>
              </a:solidFill>
              <a:latin typeface="+mn-lt"/>
            </a:endParaRPr>
          </a:p>
          <a:p>
            <a:pPr algn="ctr">
              <a:spcAft>
                <a:spcPts val="0"/>
              </a:spcAft>
            </a:pPr>
            <a:r>
              <a:rPr lang="en-GB" sz="2000" cap="none" dirty="0" smtClean="0">
                <a:solidFill>
                  <a:schemeClr val="tx1"/>
                </a:solidFill>
                <a:latin typeface="+mn-lt"/>
              </a:rPr>
              <a:t>Digital Curation Centre, Edinburgh</a:t>
            </a:r>
          </a:p>
          <a:p>
            <a:pPr algn="ctr">
              <a:spcAft>
                <a:spcPts val="0"/>
              </a:spcAft>
            </a:pPr>
            <a:r>
              <a:rPr lang="en-GB" sz="2000" cap="none" dirty="0" smtClean="0">
                <a:solidFill>
                  <a:schemeClr val="tx1"/>
                </a:solidFill>
                <a:latin typeface="+mn-lt"/>
                <a:hlinkClick r:id="rId2"/>
              </a:rPr>
              <a:t>J.Rans@ed.ac.uk</a:t>
            </a:r>
            <a:endParaRPr lang="en-GB" sz="2000" cap="none" dirty="0" smtClean="0">
              <a:solidFill>
                <a:schemeClr val="tx1"/>
              </a:solidFill>
              <a:latin typeface="+mn-lt"/>
            </a:endParaRPr>
          </a:p>
          <a:p>
            <a:pPr algn="ctr">
              <a:spcAft>
                <a:spcPts val="0"/>
              </a:spcAft>
            </a:pPr>
            <a:r>
              <a:rPr lang="en-GB" sz="2000" cap="none" dirty="0" smtClean="0">
                <a:solidFill>
                  <a:schemeClr val="tx1"/>
                </a:solidFill>
                <a:latin typeface="+mn-lt"/>
              </a:rPr>
              <a:t>Twitter: @</a:t>
            </a:r>
            <a:r>
              <a:rPr lang="en-GB" sz="2000" cap="none" dirty="0" err="1" smtClean="0">
                <a:solidFill>
                  <a:schemeClr val="tx1"/>
                </a:solidFill>
                <a:latin typeface="+mn-lt"/>
              </a:rPr>
              <a:t>JNRans</a:t>
            </a:r>
            <a:endParaRPr lang="en-GB" sz="2000" cap="none" dirty="0">
              <a:solidFill>
                <a:schemeClr val="tx1"/>
              </a:solidFill>
              <a:latin typeface="+mn-lt"/>
            </a:endParaRPr>
          </a:p>
        </p:txBody>
      </p:sp>
      <p:pic>
        <p:nvPicPr>
          <p:cNvPr id="2097162" name="Picture 3" descr="DCC_logo.png"/>
          <p:cNvPicPr>
            <a:picLocks noChangeAspect="1"/>
          </p:cNvPicPr>
          <p:nvPr/>
        </p:nvPicPr>
        <p:blipFill>
          <a:blip r:embed="rId3" cstate="print"/>
          <a:srcRect/>
          <a:stretch>
            <a:fillRect/>
          </a:stretch>
        </p:blipFill>
        <p:spPr bwMode="auto">
          <a:xfrm>
            <a:off x="215900" y="404664"/>
            <a:ext cx="4038600" cy="841375"/>
          </a:xfrm>
          <a:prstGeom prst="rect">
            <a:avLst/>
          </a:prstGeom>
          <a:noFill/>
          <a:ln w="9525">
            <a:noFill/>
            <a:miter lim="800000"/>
            <a:headEnd/>
            <a:tailEnd/>
          </a:ln>
        </p:spPr>
      </p:pic>
      <p:sp>
        <p:nvSpPr>
          <p:cNvPr id="1048650" name="Rectangle 5"/>
          <p:cNvSpPr>
            <a:spLocks noChangeArrowheads="1"/>
          </p:cNvSpPr>
          <p:nvPr/>
        </p:nvSpPr>
        <p:spPr bwMode="auto">
          <a:xfrm>
            <a:off x="1331640" y="6379785"/>
            <a:ext cx="6696744" cy="367410"/>
          </a:xfrm>
          <a:prstGeom prst="rect">
            <a:avLst/>
          </a:prstGeom>
          <a:noFill/>
          <a:ln w="9525" algn="ctr">
            <a:noFill/>
            <a:miter lim="800000"/>
            <a:headEnd/>
            <a:tailEnd/>
          </a:ln>
        </p:spPr>
        <p:txBody>
          <a:bodyPr wrap="square">
            <a:spAutoFit/>
          </a:bodyPr>
          <a:lstStyle/>
          <a:p>
            <a:pPr algn="ctr"/>
            <a:r>
              <a:rPr lang="en-GB" sz="1400" i="1" dirty="0" smtClean="0"/>
              <a:t>Introduction to Open Science and developing RDM services, Riga, Latvia</a:t>
            </a:r>
            <a:endParaRPr lang="en-GB" sz="14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a:xfrm>
            <a:off x="457200" y="340158"/>
            <a:ext cx="8229600" cy="873180"/>
          </a:xfrm>
        </p:spPr>
        <p:txBody>
          <a:bodyPr/>
          <a:lstStyle/>
          <a:p>
            <a:r>
              <a:rPr lang="en-GB" dirty="0" smtClean="0"/>
              <a:t>Openness at every stage</a:t>
            </a:r>
            <a:endParaRPr lang="en-GB" dirty="0"/>
          </a:p>
        </p:txBody>
      </p:sp>
      <p:graphicFrame>
        <p:nvGraphicFramePr>
          <p:cNvPr id="4194304" name="Content Placeholder 3"/>
          <p:cNvGraphicFramePr>
            <a:graphicFrameLocks noGrp="1"/>
          </p:cNvGraphicFramePr>
          <p:nvPr>
            <p:ph idx="1"/>
          </p:nvPr>
        </p:nvGraphicFramePr>
        <p:xfrm>
          <a:off x="-108603" y="1362726"/>
          <a:ext cx="6651171" cy="430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97155" name="Picture 2" descr="https://c1.staticflickr.com/7/6240/6365692655_f646bbae6e.jpg"/>
          <p:cNvPicPr>
            <a:picLocks noChangeAspect="1" noChangeArrowheads="1"/>
          </p:cNvPicPr>
          <p:nvPr/>
        </p:nvPicPr>
        <p:blipFill>
          <a:blip r:embed="rId8" cstate="print"/>
          <a:srcRect/>
          <a:stretch>
            <a:fillRect/>
          </a:stretch>
        </p:blipFill>
        <p:spPr bwMode="auto">
          <a:xfrm>
            <a:off x="2237335" y="2718925"/>
            <a:ext cx="1872208" cy="1845131"/>
          </a:xfrm>
          <a:prstGeom prst="rect">
            <a:avLst/>
          </a:prstGeom>
          <a:noFill/>
        </p:spPr>
      </p:pic>
      <p:sp>
        <p:nvSpPr>
          <p:cNvPr id="1048605" name="TextBox 6"/>
          <p:cNvSpPr txBox="1"/>
          <p:nvPr/>
        </p:nvSpPr>
        <p:spPr>
          <a:xfrm>
            <a:off x="3086100" y="6598562"/>
            <a:ext cx="6057900" cy="280543"/>
          </a:xfrm>
          <a:prstGeom prst="rect">
            <a:avLst/>
          </a:prstGeom>
          <a:noFill/>
        </p:spPr>
        <p:txBody>
          <a:bodyPr wrap="square" rtlCol="0">
            <a:spAutoFit/>
          </a:bodyPr>
          <a:lstStyle/>
          <a:p>
            <a:r>
              <a:rPr lang="en-GB" sz="1000" dirty="0" smtClean="0">
                <a:latin typeface="Trebuchet MS" pitchFamily="34" charset="0"/>
              </a:rPr>
              <a:t>Open science image </a:t>
            </a:r>
            <a:r>
              <a:rPr lang="en-GB" sz="1000" dirty="0">
                <a:latin typeface="Trebuchet MS" pitchFamily="34" charset="0"/>
              </a:rPr>
              <a:t>CC BY-SA </a:t>
            </a:r>
            <a:r>
              <a:rPr lang="en-GB" sz="1000" dirty="0" smtClean="0">
                <a:latin typeface="Trebuchet MS" pitchFamily="34" charset="0"/>
              </a:rPr>
              <a:t>3.0 by Greg </a:t>
            </a:r>
            <a:r>
              <a:rPr lang="en-GB" sz="1000" dirty="0" err="1" smtClean="0">
                <a:latin typeface="Trebuchet MS" pitchFamily="34" charset="0"/>
              </a:rPr>
              <a:t>Emmerich</a:t>
            </a:r>
            <a:r>
              <a:rPr lang="en-GB" sz="1000" dirty="0" smtClean="0">
                <a:latin typeface="Trebuchet MS" pitchFamily="34" charset="0"/>
              </a:rPr>
              <a:t> www.flickr.com/photos/gemmerich/6365692655 </a:t>
            </a:r>
            <a:endParaRPr lang="en-GB" sz="1000" dirty="0">
              <a:latin typeface="Trebuchet MS" pitchFamily="34" charset="0"/>
            </a:endParaRPr>
          </a:p>
        </p:txBody>
      </p:sp>
      <p:sp>
        <p:nvSpPr>
          <p:cNvPr id="1048606" name="TextBox 5"/>
          <p:cNvSpPr txBox="1"/>
          <p:nvPr/>
        </p:nvSpPr>
        <p:spPr>
          <a:xfrm>
            <a:off x="6389910" y="1770800"/>
            <a:ext cx="2623457" cy="5683758"/>
          </a:xfrm>
          <a:prstGeom prst="rect">
            <a:avLst/>
          </a:prstGeom>
          <a:noFill/>
        </p:spPr>
        <p:txBody>
          <a:bodyPr wrap="square" rtlCol="0">
            <a:spAutoFit/>
          </a:bodyPr>
          <a:lstStyle/>
          <a:p>
            <a:r>
              <a:rPr lang="en-GB" sz="2400" dirty="0" smtClean="0">
                <a:latin typeface="Trebuchet MS" panose="020B0603020202020204" pitchFamily="34" charset="0"/>
              </a:rPr>
              <a:t>Change the typical lifecycle</a:t>
            </a:r>
          </a:p>
          <a:p>
            <a:endParaRPr lang="en-GB" sz="2400" dirty="0" smtClean="0">
              <a:latin typeface="Trebuchet MS" panose="020B0603020202020204" pitchFamily="34" charset="0"/>
            </a:endParaRPr>
          </a:p>
          <a:p>
            <a:r>
              <a:rPr lang="en-GB" sz="2400" dirty="0" smtClean="0">
                <a:latin typeface="Trebuchet MS" panose="020B0603020202020204" pitchFamily="34" charset="0"/>
              </a:rPr>
              <a:t>Publish earlier and release more</a:t>
            </a:r>
          </a:p>
          <a:p>
            <a:endParaRPr lang="en-GB" sz="2400" dirty="0">
              <a:latin typeface="Trebuchet MS" panose="020B0603020202020204" pitchFamily="34" charset="0"/>
            </a:endParaRPr>
          </a:p>
          <a:p>
            <a:r>
              <a:rPr lang="en-GB" sz="2400" dirty="0" smtClean="0">
                <a:latin typeface="Trebuchet MS" panose="020B0603020202020204" pitchFamily="34" charset="0"/>
              </a:rPr>
              <a:t>Papers + Data + Methods + Code…</a:t>
            </a:r>
          </a:p>
          <a:p>
            <a:endParaRPr lang="en-GB" sz="2400" dirty="0">
              <a:latin typeface="Trebuchet MS" panose="020B0603020202020204" pitchFamily="34" charset="0"/>
            </a:endParaRPr>
          </a:p>
          <a:p>
            <a:r>
              <a:rPr lang="en-GB" sz="2400" dirty="0" smtClean="0">
                <a:latin typeface="Trebuchet MS" panose="020B0603020202020204" pitchFamily="34" charset="0"/>
              </a:rPr>
              <a:t>Support reproducibility</a:t>
            </a:r>
            <a:endParaRPr lang="en-GB" sz="2400" dirty="0">
              <a:latin typeface="Trebuchet MS" panose="020B0603020202020204" pitchFamily="34" charset="0"/>
            </a:endParaRPr>
          </a:p>
        </p:txBody>
      </p:sp>
      <p:sp>
        <p:nvSpPr>
          <p:cNvPr id="1048607" name="Arc 16"/>
          <p:cNvSpPr/>
          <p:nvPr/>
        </p:nvSpPr>
        <p:spPr>
          <a:xfrm rot="8236861">
            <a:off x="665574" y="1767545"/>
            <a:ext cx="5568379" cy="4568971"/>
          </a:xfrm>
          <a:prstGeom prst="arc">
            <a:avLst>
              <a:gd name="adj1" fmla="val 9139592"/>
              <a:gd name="adj2" fmla="val 3172041"/>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8608" name="Right Triangle 17"/>
          <p:cNvSpPr/>
          <p:nvPr/>
        </p:nvSpPr>
        <p:spPr>
          <a:xfrm rot="4276935">
            <a:off x="4351068" y="1442668"/>
            <a:ext cx="348343" cy="368103"/>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14"/>
          <p:cNvPicPr>
            <a:picLocks noChangeAspect="1"/>
          </p:cNvPicPr>
          <p:nvPr/>
        </p:nvPicPr>
        <p:blipFill>
          <a:blip r:embed="rId2" cstate="print"/>
          <a:stretch>
            <a:fillRect/>
          </a:stretch>
        </p:blipFill>
        <p:spPr>
          <a:xfrm>
            <a:off x="7050734" y="3681046"/>
            <a:ext cx="1820695" cy="1820695"/>
          </a:xfrm>
          <a:prstGeom prst="rect">
            <a:avLst/>
          </a:prstGeom>
        </p:spPr>
      </p:pic>
      <p:pic>
        <p:nvPicPr>
          <p:cNvPr id="2097157" name="Picture 12"/>
          <p:cNvPicPr>
            <a:picLocks noChangeAspect="1"/>
          </p:cNvPicPr>
          <p:nvPr/>
        </p:nvPicPr>
        <p:blipFill>
          <a:blip r:embed="rId3" cstate="print"/>
          <a:stretch>
            <a:fillRect/>
          </a:stretch>
        </p:blipFill>
        <p:spPr>
          <a:xfrm>
            <a:off x="4860032" y="1680104"/>
            <a:ext cx="1713187" cy="1142125"/>
          </a:xfrm>
          <a:prstGeom prst="rect">
            <a:avLst/>
          </a:prstGeom>
        </p:spPr>
      </p:pic>
      <p:sp>
        <p:nvSpPr>
          <p:cNvPr id="1048617" name="Title 1"/>
          <p:cNvSpPr>
            <a:spLocks noGrp="1"/>
          </p:cNvSpPr>
          <p:nvPr>
            <p:ph type="title"/>
          </p:nvPr>
        </p:nvSpPr>
        <p:spPr/>
        <p:txBody>
          <a:bodyPr/>
          <a:lstStyle/>
          <a:p>
            <a:r>
              <a:rPr lang="en-GB" dirty="0" smtClean="0"/>
              <a:t>Degrees of openness</a:t>
            </a:r>
            <a:endParaRPr lang="en-GB" dirty="0"/>
          </a:p>
        </p:txBody>
      </p:sp>
      <p:sp>
        <p:nvSpPr>
          <p:cNvPr id="1048618" name="Left-Right Arrow 4"/>
          <p:cNvSpPr/>
          <p:nvPr/>
        </p:nvSpPr>
        <p:spPr>
          <a:xfrm>
            <a:off x="155575" y="2658244"/>
            <a:ext cx="8736905" cy="864096"/>
          </a:xfrm>
          <a:prstGeom prst="leftRightArrow">
            <a:avLst/>
          </a:prstGeom>
          <a:gradFill flip="none" rotWithShape="1">
            <a:gsLst>
              <a:gs pos="0">
                <a:schemeClr val="accent1">
                  <a:tint val="66000"/>
                  <a:satMod val="160000"/>
                  <a:lumMod val="75000"/>
                  <a:alpha val="99000"/>
                </a:schemeClr>
              </a:gs>
              <a:gs pos="50000">
                <a:schemeClr val="accent1">
                  <a:tint val="44500"/>
                  <a:satMod val="160000"/>
                </a:schemeClr>
              </a:gs>
              <a:gs pos="100000">
                <a:schemeClr val="accent1">
                  <a:tint val="23500"/>
                  <a:satMod val="16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  Open		     		  Restricted		 			  Closed</a:t>
            </a:r>
            <a:endParaRPr lang="en-GB" sz="2400" dirty="0"/>
          </a:p>
        </p:txBody>
      </p:sp>
      <p:sp>
        <p:nvSpPr>
          <p:cNvPr id="1048619" name="TextBox 5"/>
          <p:cNvSpPr txBox="1"/>
          <p:nvPr/>
        </p:nvSpPr>
        <p:spPr>
          <a:xfrm>
            <a:off x="189438" y="3881887"/>
            <a:ext cx="2808312" cy="1497456"/>
          </a:xfrm>
          <a:prstGeom prst="rect">
            <a:avLst/>
          </a:prstGeom>
          <a:noFill/>
        </p:spPr>
        <p:txBody>
          <a:bodyPr wrap="square" rtlCol="0">
            <a:spAutoFit/>
          </a:bodyPr>
          <a:lstStyle/>
          <a:p>
            <a:pPr algn="ctr"/>
            <a:r>
              <a:rPr lang="en-GB" dirty="0" smtClean="0">
                <a:solidFill>
                  <a:srgbClr val="808080"/>
                </a:solidFill>
                <a:latin typeface="Trebuchet MS" pitchFamily="34" charset="0"/>
                <a:cs typeface="Trebuchet MS"/>
              </a:rPr>
              <a:t>Content that can be</a:t>
            </a:r>
            <a:r>
              <a:rPr lang="en-GB" dirty="0">
                <a:solidFill>
                  <a:srgbClr val="808080"/>
                </a:solidFill>
                <a:latin typeface="Trebuchet MS" pitchFamily="34" charset="0"/>
                <a:cs typeface="Trebuchet MS"/>
              </a:rPr>
              <a:t> </a:t>
            </a:r>
            <a:endParaRPr lang="en-GB" dirty="0" smtClean="0">
              <a:solidFill>
                <a:srgbClr val="808080"/>
              </a:solidFill>
              <a:latin typeface="Trebuchet MS" pitchFamily="34" charset="0"/>
              <a:cs typeface="Trebuchet MS"/>
            </a:endParaRPr>
          </a:p>
          <a:p>
            <a:pPr algn="ctr"/>
            <a:r>
              <a:rPr lang="en-GB" dirty="0" smtClean="0">
                <a:solidFill>
                  <a:srgbClr val="808080"/>
                </a:solidFill>
                <a:latin typeface="Trebuchet MS" pitchFamily="34" charset="0"/>
                <a:cs typeface="Trebuchet MS"/>
              </a:rPr>
              <a:t>freely </a:t>
            </a:r>
            <a:r>
              <a:rPr lang="en-GB" dirty="0">
                <a:solidFill>
                  <a:srgbClr val="808080"/>
                </a:solidFill>
                <a:latin typeface="Trebuchet MS" pitchFamily="34" charset="0"/>
                <a:cs typeface="Trebuchet MS"/>
              </a:rPr>
              <a:t>used, modified and shared by anyone </a:t>
            </a:r>
            <a:endParaRPr lang="en-GB" dirty="0" smtClean="0">
              <a:solidFill>
                <a:srgbClr val="808080"/>
              </a:solidFill>
              <a:latin typeface="Trebuchet MS" pitchFamily="34" charset="0"/>
              <a:cs typeface="Trebuchet MS"/>
            </a:endParaRPr>
          </a:p>
          <a:p>
            <a:pPr algn="ctr"/>
            <a:r>
              <a:rPr lang="en-GB" dirty="0" smtClean="0">
                <a:solidFill>
                  <a:srgbClr val="808080"/>
                </a:solidFill>
                <a:latin typeface="Trebuchet MS" pitchFamily="34" charset="0"/>
                <a:cs typeface="Trebuchet MS"/>
              </a:rPr>
              <a:t>for </a:t>
            </a:r>
            <a:r>
              <a:rPr lang="en-GB" dirty="0">
                <a:solidFill>
                  <a:srgbClr val="808080"/>
                </a:solidFill>
                <a:latin typeface="Trebuchet MS" pitchFamily="34" charset="0"/>
                <a:cs typeface="Trebuchet MS"/>
              </a:rPr>
              <a:t>any purpose</a:t>
            </a:r>
            <a:endParaRPr lang="en-GB" dirty="0">
              <a:solidFill>
                <a:srgbClr val="808080"/>
              </a:solidFill>
              <a:latin typeface="Trebuchet MS" pitchFamily="34" charset="0"/>
            </a:endParaRPr>
          </a:p>
        </p:txBody>
      </p:sp>
      <p:sp>
        <p:nvSpPr>
          <p:cNvPr id="1048620" name="TextBox 6"/>
          <p:cNvSpPr txBox="1"/>
          <p:nvPr/>
        </p:nvSpPr>
        <p:spPr>
          <a:xfrm>
            <a:off x="3425362" y="3717032"/>
            <a:ext cx="3467144" cy="3253613"/>
          </a:xfrm>
          <a:prstGeom prst="rect">
            <a:avLst/>
          </a:prstGeom>
          <a:noFill/>
        </p:spPr>
        <p:txBody>
          <a:bodyPr wrap="square" rtlCol="0">
            <a:spAutoFit/>
          </a:bodyPr>
          <a:lstStyle/>
          <a:p>
            <a:r>
              <a:rPr lang="en-GB" dirty="0" smtClean="0">
                <a:solidFill>
                  <a:srgbClr val="808080"/>
                </a:solidFill>
                <a:latin typeface="Trebuchet MS" pitchFamily="34" charset="0"/>
                <a:cs typeface="Trebuchet MS"/>
              </a:rPr>
              <a:t>Limits on who can use the data, how or for what purpose</a:t>
            </a:r>
          </a:p>
          <a:p>
            <a:pPr algn="ctr"/>
            <a:endParaRPr lang="en-GB" dirty="0">
              <a:solidFill>
                <a:srgbClr val="808080"/>
              </a:solidFill>
              <a:latin typeface="Trebuchet MS" pitchFamily="34" charset="0"/>
            </a:endParaRPr>
          </a:p>
          <a:p>
            <a:pPr marL="342900" indent="-342900">
              <a:spcAft>
                <a:spcPts val="600"/>
              </a:spcAft>
              <a:buFontTx/>
              <a:buChar char="-"/>
            </a:pPr>
            <a:r>
              <a:rPr lang="en-GB" dirty="0" smtClean="0">
                <a:solidFill>
                  <a:srgbClr val="808080"/>
                </a:solidFill>
                <a:latin typeface="Trebuchet MS" pitchFamily="34" charset="0"/>
              </a:rPr>
              <a:t>Charges for use</a:t>
            </a:r>
          </a:p>
          <a:p>
            <a:pPr marL="342900" indent="-342900">
              <a:spcAft>
                <a:spcPts val="600"/>
              </a:spcAft>
              <a:buFontTx/>
              <a:buChar char="-"/>
            </a:pPr>
            <a:r>
              <a:rPr lang="en-GB" dirty="0" smtClean="0">
                <a:solidFill>
                  <a:srgbClr val="808080"/>
                </a:solidFill>
                <a:latin typeface="Trebuchet MS" pitchFamily="34" charset="0"/>
              </a:rPr>
              <a:t>Data sharing agreements</a:t>
            </a:r>
          </a:p>
          <a:p>
            <a:pPr marL="342900" indent="-342900">
              <a:spcAft>
                <a:spcPts val="600"/>
              </a:spcAft>
              <a:buFontTx/>
              <a:buChar char="-"/>
            </a:pPr>
            <a:r>
              <a:rPr lang="en-GB" dirty="0" smtClean="0">
                <a:solidFill>
                  <a:srgbClr val="808080"/>
                </a:solidFill>
                <a:latin typeface="Trebuchet MS" pitchFamily="34" charset="0"/>
              </a:rPr>
              <a:t>Restrictive licences</a:t>
            </a:r>
          </a:p>
          <a:p>
            <a:pPr marL="342900" indent="-342900">
              <a:spcAft>
                <a:spcPts val="600"/>
              </a:spcAft>
              <a:buFontTx/>
              <a:buChar char="-"/>
            </a:pPr>
            <a:r>
              <a:rPr lang="en-GB" dirty="0" smtClean="0">
                <a:solidFill>
                  <a:srgbClr val="808080"/>
                </a:solidFill>
                <a:latin typeface="Trebuchet MS" pitchFamily="34" charset="0"/>
              </a:rPr>
              <a:t>Peer-to-peer exchange</a:t>
            </a:r>
          </a:p>
          <a:p>
            <a:pPr marL="342900" indent="-342900">
              <a:spcAft>
                <a:spcPts val="600"/>
              </a:spcAft>
              <a:buFontTx/>
              <a:buChar char="-"/>
            </a:pPr>
            <a:r>
              <a:rPr lang="en-GB" dirty="0" smtClean="0">
                <a:solidFill>
                  <a:srgbClr val="808080"/>
                </a:solidFill>
                <a:latin typeface="Trebuchet MS" pitchFamily="34" charset="0"/>
              </a:rPr>
              <a:t>…</a:t>
            </a:r>
            <a:endParaRPr lang="en-GB" dirty="0">
              <a:solidFill>
                <a:srgbClr val="808080"/>
              </a:solidFill>
              <a:latin typeface="Trebuchet MS" pitchFamily="34" charset="0"/>
            </a:endParaRPr>
          </a:p>
        </p:txBody>
      </p:sp>
      <p:sp>
        <p:nvSpPr>
          <p:cNvPr id="1048621" name="AutoShape 2" descr="Image result for cc-n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97158" name="Picture 8"/>
          <p:cNvPicPr>
            <a:picLocks noChangeAspect="1"/>
          </p:cNvPicPr>
          <p:nvPr/>
        </p:nvPicPr>
        <p:blipFill>
          <a:blip r:embed="rId4" cstate="print"/>
          <a:stretch>
            <a:fillRect/>
          </a:stretch>
        </p:blipFill>
        <p:spPr>
          <a:xfrm>
            <a:off x="3707904" y="1764819"/>
            <a:ext cx="1332293" cy="463406"/>
          </a:xfrm>
          <a:prstGeom prst="rect">
            <a:avLst/>
          </a:prstGeom>
        </p:spPr>
      </p:pic>
      <p:sp>
        <p:nvSpPr>
          <p:cNvPr id="1048622" name="TextBox 11"/>
          <p:cNvSpPr txBox="1"/>
          <p:nvPr/>
        </p:nvSpPr>
        <p:spPr>
          <a:xfrm>
            <a:off x="457200" y="1680104"/>
            <a:ext cx="2540550" cy="1419860"/>
          </a:xfrm>
          <a:prstGeom prst="rect">
            <a:avLst/>
          </a:prstGeom>
          <a:noFill/>
        </p:spPr>
        <p:txBody>
          <a:bodyPr wrap="square" rtlCol="0">
            <a:spAutoFit/>
          </a:bodyPr>
          <a:lstStyle/>
          <a:p>
            <a:r>
              <a:rPr lang="en-GB" sz="2000" dirty="0" smtClean="0">
                <a:solidFill>
                  <a:srgbClr val="808080"/>
                </a:solidFill>
                <a:latin typeface="Trebuchet MS" pitchFamily="34" charset="0"/>
              </a:rPr>
              <a:t>Five </a:t>
            </a:r>
            <a:r>
              <a:rPr lang="en-GB" sz="2000" dirty="0">
                <a:solidFill>
                  <a:srgbClr val="808080"/>
                </a:solidFill>
                <a:latin typeface="Trebuchet MS" pitchFamily="34" charset="0"/>
              </a:rPr>
              <a:t>star open </a:t>
            </a:r>
            <a:r>
              <a:rPr lang="en-GB" sz="2000" dirty="0" smtClean="0">
                <a:solidFill>
                  <a:srgbClr val="808080"/>
                </a:solidFill>
                <a:latin typeface="Trebuchet MS" pitchFamily="34" charset="0"/>
              </a:rPr>
              <a:t>data</a:t>
            </a:r>
          </a:p>
          <a:p>
            <a:pPr algn="ctr"/>
            <a:r>
              <a:rPr lang="en-GB" sz="2400" dirty="0" smtClean="0">
                <a:solidFill>
                  <a:srgbClr val="FFC000"/>
                </a:solidFill>
                <a:sym typeface="Wingdings 2"/>
              </a:rPr>
              <a:t></a:t>
            </a:r>
            <a:endParaRPr lang="en-GB" sz="2400" dirty="0" smtClean="0">
              <a:solidFill>
                <a:srgbClr val="FFC000"/>
              </a:solidFill>
            </a:endParaRPr>
          </a:p>
          <a:p>
            <a:endParaRPr lang="en-GB" sz="2000" dirty="0">
              <a:latin typeface="Trebuchet MS" pitchFamily="34" charset="0"/>
            </a:endParaRPr>
          </a:p>
        </p:txBody>
      </p:sp>
      <p:pic>
        <p:nvPicPr>
          <p:cNvPr id="2097159" name="Picture 13"/>
          <p:cNvPicPr>
            <a:picLocks noChangeAspect="1"/>
          </p:cNvPicPr>
          <p:nvPr/>
        </p:nvPicPr>
        <p:blipFill>
          <a:blip r:embed="rId5" cstate="print"/>
          <a:stretch>
            <a:fillRect/>
          </a:stretch>
        </p:blipFill>
        <p:spPr>
          <a:xfrm>
            <a:off x="7380312" y="4810256"/>
            <a:ext cx="885888" cy="1382970"/>
          </a:xfrm>
          <a:prstGeom prst="rect">
            <a:avLst/>
          </a:prstGeom>
        </p:spPr>
      </p:pic>
      <p:sp>
        <p:nvSpPr>
          <p:cNvPr id="1048623" name="TextBox 15"/>
          <p:cNvSpPr txBox="1"/>
          <p:nvPr/>
        </p:nvSpPr>
        <p:spPr>
          <a:xfrm>
            <a:off x="6768192" y="1778411"/>
            <a:ext cx="2103237" cy="929385"/>
          </a:xfrm>
          <a:prstGeom prst="rect">
            <a:avLst/>
          </a:prstGeom>
          <a:noFill/>
        </p:spPr>
        <p:txBody>
          <a:bodyPr wrap="square" rtlCol="0">
            <a:spAutoFit/>
          </a:bodyPr>
          <a:lstStyle/>
          <a:p>
            <a:pPr algn="ctr"/>
            <a:r>
              <a:rPr lang="en-GB" sz="2000" dirty="0" smtClean="0">
                <a:solidFill>
                  <a:srgbClr val="808080"/>
                </a:solidFill>
                <a:latin typeface="Trebuchet MS" pitchFamily="34" charset="0"/>
                <a:cs typeface="Trebuchet MS"/>
              </a:rPr>
              <a:t>Unable to share</a:t>
            </a:r>
          </a:p>
          <a:p>
            <a:pPr algn="ctr"/>
            <a:r>
              <a:rPr lang="en-GB" sz="2000" dirty="0" smtClean="0">
                <a:solidFill>
                  <a:srgbClr val="808080"/>
                </a:solidFill>
                <a:latin typeface="Trebuchet MS" pitchFamily="34" charset="0"/>
              </a:rPr>
              <a:t>Under embargo</a:t>
            </a:r>
            <a:endParaRPr lang="en-GB" sz="2000" dirty="0">
              <a:solidFill>
                <a:srgbClr val="808080"/>
              </a:solidFill>
              <a:latin typeface="Trebuchet MS"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Text Placeholder 1"/>
          <p:cNvSpPr>
            <a:spLocks noGrp="1"/>
          </p:cNvSpPr>
          <p:nvPr>
            <p:ph type="body" idx="1"/>
          </p:nvPr>
        </p:nvSpPr>
        <p:spPr/>
        <p:txBody>
          <a:bodyPr/>
          <a:lstStyle/>
          <a:p>
            <a:r>
              <a:rPr lang="en-GB" dirty="0" smtClean="0"/>
              <a:t>Why Practice open science?</a:t>
            </a:r>
            <a:endParaRPr lang="en-GB" dirty="0"/>
          </a:p>
        </p:txBody>
      </p:sp>
      <p:pic>
        <p:nvPicPr>
          <p:cNvPr id="2097160" name="Picture Placeholder 4" descr="Picture3.jpg"/>
          <p:cNvPicPr>
            <a:picLocks noGrp="1" noChangeAspect="1"/>
          </p:cNvPicPr>
          <p:nvPr>
            <p:ph type="pic" sz="quarter" idx="10"/>
          </p:nvPr>
        </p:nvPicPr>
        <p:blipFill>
          <a:blip r:embed="rId2"/>
          <a:srcRect t="17630" b="17630"/>
          <a:stretch>
            <a:fillRect/>
          </a:stretch>
        </p:blipFill>
        <p:spPr/>
      </p:pic>
      <p:sp>
        <p:nvSpPr>
          <p:cNvPr id="1048634" name="Text Placeholder 3"/>
          <p:cNvSpPr>
            <a:spLocks noGrp="1"/>
          </p:cNvSpPr>
          <p:nvPr>
            <p:ph type="body" sz="quarter" idx="11"/>
          </p:nvPr>
        </p:nvSpPr>
        <p:spPr/>
        <p:txBody>
          <a:bodyPr/>
          <a:lstStyle/>
          <a:p>
            <a:r>
              <a:rPr lang="en-GB" dirty="0" smtClean="0"/>
              <a:t>Benefits and drivers</a:t>
            </a:r>
            <a:endParaRPr lang="en-GB" dirty="0"/>
          </a:p>
        </p:txBody>
      </p:sp>
      <p:sp>
        <p:nvSpPr>
          <p:cNvPr id="1048635" name="TextBox 5"/>
          <p:cNvSpPr txBox="1"/>
          <p:nvPr/>
        </p:nvSpPr>
        <p:spPr>
          <a:xfrm>
            <a:off x="3303918" y="6513947"/>
            <a:ext cx="5840082" cy="321310"/>
          </a:xfrm>
          <a:prstGeom prst="rect">
            <a:avLst/>
          </a:prstGeom>
          <a:noFill/>
        </p:spPr>
        <p:txBody>
          <a:bodyPr wrap="square" rtlCol="0">
            <a:spAutoFit/>
          </a:bodyPr>
          <a:lstStyle/>
          <a:p>
            <a:r>
              <a:rPr lang="en-GB" sz="1100" dirty="0" smtClean="0">
                <a:solidFill>
                  <a:schemeClr val="bg1"/>
                </a:solidFill>
                <a:latin typeface="Trebuchet MS" pitchFamily="34" charset="0"/>
              </a:rPr>
              <a:t>Image CC-BY-NC-SA by </a:t>
            </a:r>
            <a:r>
              <a:rPr lang="en-GB" sz="1100" dirty="0" err="1" smtClean="0">
                <a:solidFill>
                  <a:schemeClr val="bg1"/>
                </a:solidFill>
                <a:latin typeface="Trebuchet MS" pitchFamily="34" charset="0"/>
              </a:rPr>
              <a:t>wonderwebby</a:t>
            </a:r>
            <a:r>
              <a:rPr lang="en-GB" sz="1100" dirty="0" smtClean="0">
                <a:solidFill>
                  <a:schemeClr val="bg1"/>
                </a:solidFill>
                <a:latin typeface="Trebuchet MS" pitchFamily="34" charset="0"/>
              </a:rPr>
              <a:t> www.flickr.com/photos/wonderwebby/2723279491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Picture 1" descr="C:\Users\slj2z\AppData\Local\Microsoft\Windows\Temporary Internet Files\Content.Outlook\3N1UC24W\OpenScience.png"/>
          <p:cNvPicPr>
            <a:picLocks noChangeAspect="1" noChangeArrowheads="1"/>
          </p:cNvPicPr>
          <p:nvPr/>
        </p:nvPicPr>
        <p:blipFill>
          <a:blip r:embed="rId3" cstate="print"/>
          <a:srcRect/>
          <a:stretch>
            <a:fillRect/>
          </a:stretch>
        </p:blipFill>
        <p:spPr bwMode="auto">
          <a:xfrm>
            <a:off x="1310053" y="1283680"/>
            <a:ext cx="6822829" cy="5117122"/>
          </a:xfrm>
          <a:prstGeom prst="rect">
            <a:avLst/>
          </a:prstGeom>
          <a:noFill/>
          <a:ln w="9525">
            <a:noFill/>
            <a:miter lim="800000"/>
            <a:headEnd/>
            <a:tailEnd/>
          </a:ln>
        </p:spPr>
      </p:pic>
      <p:sp>
        <p:nvSpPr>
          <p:cNvPr id="1048666" name="Title 5"/>
          <p:cNvSpPr>
            <a:spLocks noGrp="1"/>
          </p:cNvSpPr>
          <p:nvPr>
            <p:ph type="title"/>
          </p:nvPr>
        </p:nvSpPr>
        <p:spPr/>
        <p:txBody>
          <a:bodyPr>
            <a:noAutofit/>
          </a:bodyPr>
          <a:lstStyle/>
          <a:p>
            <a:r>
              <a:rPr lang="en-GB" dirty="0" smtClean="0"/>
              <a:t>It’s part of good research practice</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Title 3"/>
          <p:cNvSpPr>
            <a:spLocks noGrp="1"/>
          </p:cNvSpPr>
          <p:nvPr>
            <p:ph type="title"/>
          </p:nvPr>
        </p:nvSpPr>
        <p:spPr/>
        <p:txBody>
          <a:bodyPr/>
          <a:lstStyle/>
          <a:p>
            <a:r>
              <a:rPr lang="en-GB" dirty="0" smtClean="0"/>
              <a:t>Some benefits of openness</a:t>
            </a:r>
            <a:endParaRPr lang="en-GB" dirty="0"/>
          </a:p>
        </p:txBody>
      </p:sp>
      <p:sp>
        <p:nvSpPr>
          <p:cNvPr id="1048671" name="Content Placeholder 4"/>
          <p:cNvSpPr>
            <a:spLocks noGrp="1"/>
          </p:cNvSpPr>
          <p:nvPr>
            <p:ph idx="1"/>
          </p:nvPr>
        </p:nvSpPr>
        <p:spPr/>
        <p:txBody>
          <a:bodyPr>
            <a:normAutofit fontScale="89286" lnSpcReduction="10000"/>
          </a:bodyPr>
          <a:lstStyle/>
          <a:p>
            <a:pPr>
              <a:spcBef>
                <a:spcPts val="3000"/>
              </a:spcBef>
            </a:pPr>
            <a:r>
              <a:rPr lang="en-GB" dirty="0"/>
              <a:t>R</a:t>
            </a:r>
            <a:r>
              <a:rPr lang="en-GB" dirty="0" smtClean="0"/>
              <a:t>elevant literature is </a:t>
            </a:r>
            <a:r>
              <a:rPr lang="en-GB" dirty="0" smtClean="0">
                <a:solidFill>
                  <a:srgbClr val="FF0000"/>
                </a:solidFill>
              </a:rPr>
              <a:t>accessible</a:t>
            </a:r>
            <a:r>
              <a:rPr lang="en-GB" dirty="0" smtClean="0"/>
              <a:t> – not behind pay walls</a:t>
            </a:r>
          </a:p>
          <a:p>
            <a:pPr>
              <a:spcBef>
                <a:spcPts val="3000"/>
              </a:spcBef>
            </a:pPr>
            <a:r>
              <a:rPr lang="en-GB" dirty="0" smtClean="0"/>
              <a:t>Ensures research is </a:t>
            </a:r>
            <a:r>
              <a:rPr lang="en-GB" dirty="0" smtClean="0">
                <a:solidFill>
                  <a:srgbClr val="FF0000"/>
                </a:solidFill>
              </a:rPr>
              <a:t>transparent</a:t>
            </a:r>
            <a:r>
              <a:rPr lang="en-GB" dirty="0" smtClean="0"/>
              <a:t> and reproducible</a:t>
            </a:r>
          </a:p>
          <a:p>
            <a:pPr>
              <a:spcBef>
                <a:spcPts val="3000"/>
              </a:spcBef>
            </a:pPr>
            <a:r>
              <a:rPr lang="en-GB" dirty="0" smtClean="0"/>
              <a:t>Increased visibility, usage and </a:t>
            </a:r>
            <a:r>
              <a:rPr lang="en-GB" dirty="0" smtClean="0">
                <a:solidFill>
                  <a:srgbClr val="FF0000"/>
                </a:solidFill>
              </a:rPr>
              <a:t>impact</a:t>
            </a:r>
            <a:r>
              <a:rPr lang="en-GB" dirty="0" smtClean="0"/>
              <a:t> of research</a:t>
            </a:r>
          </a:p>
          <a:p>
            <a:pPr>
              <a:spcBef>
                <a:spcPts val="3000"/>
              </a:spcBef>
            </a:pPr>
            <a:r>
              <a:rPr lang="en-GB" dirty="0" smtClean="0"/>
              <a:t>New </a:t>
            </a:r>
            <a:r>
              <a:rPr lang="en-GB" dirty="0" smtClean="0">
                <a:solidFill>
                  <a:srgbClr val="FF0000"/>
                </a:solidFill>
              </a:rPr>
              <a:t>collaborations</a:t>
            </a:r>
            <a:r>
              <a:rPr lang="en-GB" dirty="0" smtClean="0"/>
              <a:t> and research partnerships</a:t>
            </a:r>
          </a:p>
          <a:p>
            <a:pPr>
              <a:spcBef>
                <a:spcPts val="3000"/>
              </a:spcBef>
            </a:pPr>
            <a:r>
              <a:rPr lang="en-GB" dirty="0" smtClean="0"/>
              <a:t>Ensure long-term access to the outputs of research</a:t>
            </a:r>
          </a:p>
          <a:p>
            <a:pPr>
              <a:spcBef>
                <a:spcPts val="3000"/>
              </a:spcBef>
            </a:pPr>
            <a:r>
              <a:rPr lang="en-GB" dirty="0" smtClean="0"/>
              <a:t>Help increase research </a:t>
            </a:r>
            <a:r>
              <a:rPr lang="en-GB" dirty="0" smtClean="0">
                <a:solidFill>
                  <a:srgbClr val="FF0000"/>
                </a:solidFill>
              </a:rPr>
              <a:t>efficiency</a:t>
            </a:r>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Title 1"/>
          <p:cNvSpPr>
            <a:spLocks noGrp="1"/>
          </p:cNvSpPr>
          <p:nvPr>
            <p:ph type="title"/>
          </p:nvPr>
        </p:nvSpPr>
        <p:spPr>
          <a:xfrm>
            <a:off x="228600" y="340158"/>
            <a:ext cx="8748346" cy="990600"/>
          </a:xfrm>
        </p:spPr>
        <p:txBody>
          <a:bodyPr>
            <a:noAutofit/>
          </a:bodyPr>
          <a:lstStyle/>
          <a:p>
            <a:r>
              <a:rPr lang="en-GB" altLang="en-US" dirty="0" smtClean="0"/>
              <a:t>Validation of results</a:t>
            </a:r>
          </a:p>
        </p:txBody>
      </p:sp>
      <p:pic>
        <p:nvPicPr>
          <p:cNvPr id="2097166" name="Content Placeholder 3" descr="Capture.PNG"/>
          <p:cNvPicPr>
            <a:picLocks noGrp="1" noChangeAspect="1"/>
          </p:cNvPicPr>
          <p:nvPr>
            <p:ph idx="1"/>
          </p:nvPr>
        </p:nvPicPr>
        <p:blipFill>
          <a:blip r:embed="rId3"/>
          <a:srcRect/>
          <a:stretch>
            <a:fillRect/>
          </a:stretch>
        </p:blipFill>
        <p:spPr>
          <a:xfrm>
            <a:off x="5346334" y="1717187"/>
            <a:ext cx="3630612" cy="4232275"/>
          </a:xfrm>
        </p:spPr>
      </p:pic>
      <p:sp>
        <p:nvSpPr>
          <p:cNvPr id="1048676" name="Rectangle 4"/>
          <p:cNvSpPr/>
          <p:nvPr/>
        </p:nvSpPr>
        <p:spPr>
          <a:xfrm>
            <a:off x="2059354" y="6325990"/>
            <a:ext cx="7084646" cy="367410"/>
          </a:xfrm>
          <a:prstGeom prst="rect">
            <a:avLst/>
          </a:prstGeom>
        </p:spPr>
        <p:txBody>
          <a:bodyPr wrap="square">
            <a:spAutoFit/>
          </a:bodyPr>
          <a:lstStyle/>
          <a:p>
            <a:pPr>
              <a:buFontTx/>
              <a:buNone/>
            </a:pPr>
            <a:r>
              <a:rPr lang="en-GB" sz="1400" dirty="0" smtClean="0">
                <a:latin typeface="Trebuchet MS" panose="020B0603020202020204" pitchFamily="34" charset="0"/>
                <a:hlinkClick r:id="rId4"/>
              </a:rPr>
              <a:t>www.guardian.co.uk/politics/2013/apr/18/uncovered-error-george-osborne-austerity</a:t>
            </a:r>
            <a:endParaRPr lang="en-GB" sz="1400" dirty="0">
              <a:latin typeface="Trebuchet MS" panose="020B0603020202020204" pitchFamily="34" charset="0"/>
              <a:hlinkClick r:id="rId5"/>
            </a:endParaRPr>
          </a:p>
        </p:txBody>
      </p:sp>
      <p:sp>
        <p:nvSpPr>
          <p:cNvPr id="1048677" name="Rectangle 6"/>
          <p:cNvSpPr/>
          <p:nvPr/>
        </p:nvSpPr>
        <p:spPr>
          <a:xfrm>
            <a:off x="228600" y="1717187"/>
            <a:ext cx="4991100" cy="4150487"/>
          </a:xfrm>
          <a:prstGeom prst="rect">
            <a:avLst/>
          </a:prstGeom>
        </p:spPr>
        <p:txBody>
          <a:bodyPr>
            <a:spAutoFit/>
          </a:bodyPr>
          <a:lstStyle/>
          <a:p>
            <a:pPr>
              <a:buFontTx/>
              <a:buNone/>
            </a:pPr>
            <a:r>
              <a:rPr lang="en-GB" sz="1800" dirty="0">
                <a:solidFill>
                  <a:srgbClr val="808080"/>
                </a:solidFill>
                <a:latin typeface="Trebuchet MS" panose="020B0603020202020204" pitchFamily="34" charset="0"/>
              </a:rPr>
              <a:t>“It was a mistake in a spreadsheet that could have been easily overlooked: a few rows left out of an equation to average the values in a column.</a:t>
            </a:r>
          </a:p>
          <a:p>
            <a:pPr>
              <a:buFontTx/>
              <a:buNone/>
            </a:pPr>
            <a:endParaRPr lang="en-GB" sz="800" dirty="0">
              <a:solidFill>
                <a:srgbClr val="808080"/>
              </a:solidFill>
              <a:latin typeface="Trebuchet MS" panose="020B0603020202020204" pitchFamily="34" charset="0"/>
            </a:endParaRPr>
          </a:p>
          <a:p>
            <a:pPr>
              <a:buFontTx/>
              <a:buNone/>
            </a:pPr>
            <a:r>
              <a:rPr lang="en-GB" sz="1800" dirty="0">
                <a:solidFill>
                  <a:srgbClr val="808080"/>
                </a:solidFill>
                <a:latin typeface="Trebuchet MS" panose="020B0603020202020204" pitchFamily="34" charset="0"/>
              </a:rPr>
              <a:t>The spreadsheet was used to draw the conclusion of an influential 2010 economics paper: that public debt of more than 90% of GDP slows down growth. This conclusion was later cited by the International Monetary Fund and the UK Treasury to justify programmes of austerity that have arguably led to riots, poverty and lost jobs.”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Title 1"/>
          <p:cNvSpPr>
            <a:spLocks noGrp="1"/>
          </p:cNvSpPr>
          <p:nvPr>
            <p:ph type="title"/>
          </p:nvPr>
        </p:nvSpPr>
        <p:spPr/>
        <p:txBody>
          <a:bodyPr/>
          <a:lstStyle/>
          <a:p>
            <a:r>
              <a:rPr lang="en-GB" dirty="0" smtClean="0"/>
              <a:t>Acceleration of the research process</a:t>
            </a:r>
            <a:endParaRPr lang="en-GB" dirty="0"/>
          </a:p>
        </p:txBody>
      </p:sp>
      <p:sp>
        <p:nvSpPr>
          <p:cNvPr id="1048682" name="Content Placeholder 2"/>
          <p:cNvSpPr>
            <a:spLocks noGrp="1"/>
          </p:cNvSpPr>
          <p:nvPr>
            <p:ph idx="1"/>
          </p:nvPr>
        </p:nvSpPr>
        <p:spPr>
          <a:xfrm>
            <a:off x="738554" y="1406958"/>
            <a:ext cx="7702061" cy="4876800"/>
          </a:xfrm>
        </p:spPr>
        <p:txBody>
          <a:bodyPr>
            <a:normAutofit fontScale="95000" lnSpcReduction="20000"/>
          </a:bodyPr>
          <a:lstStyle/>
          <a:p>
            <a:pPr marL="0" indent="0" algn="ctr">
              <a:buNone/>
            </a:pPr>
            <a:r>
              <a:rPr lang="en-GB" i="1" dirty="0" smtClean="0"/>
              <a:t>“As more papers are deposited and more scientists use the repository, the time between an article being deposited and being cited has been shrinking dramatically, year upon year. This is important for research uptake and progress, because it means that in this area of research, where articles are made available at – or frequently before – publication, the research cycle is accelerating.” </a:t>
            </a:r>
          </a:p>
          <a:p>
            <a:pPr marL="0" indent="0" algn="ctr">
              <a:buNone/>
            </a:pPr>
            <a:endParaRPr lang="en-GB" i="1" dirty="0" smtClean="0"/>
          </a:p>
          <a:p>
            <a:pPr marL="0" indent="0" algn="r">
              <a:buNone/>
            </a:pPr>
            <a:r>
              <a:rPr lang="en-GB" sz="2000" dirty="0" smtClean="0"/>
              <a:t>Open Access: Why should we have it? Alma Swan </a:t>
            </a:r>
            <a:r>
              <a:rPr lang="en-GB" sz="2000" dirty="0" smtClean="0">
                <a:hlinkClick r:id="rId3"/>
              </a:rPr>
              <a:t>www.keyperspectives.co.uk</a:t>
            </a:r>
            <a:endParaRPr lang="en-GB"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1"/>
          <p:cNvSpPr>
            <a:spLocks noGrp="1"/>
          </p:cNvSpPr>
          <p:nvPr>
            <p:ph type="title"/>
          </p:nvPr>
        </p:nvSpPr>
        <p:spPr>
          <a:xfrm>
            <a:off x="149469" y="340158"/>
            <a:ext cx="8829431" cy="990600"/>
          </a:xfrm>
        </p:spPr>
        <p:txBody>
          <a:bodyPr>
            <a:noAutofit/>
          </a:bodyPr>
          <a:lstStyle/>
          <a:p>
            <a:r>
              <a:rPr lang="en-GB" altLang="en-US" dirty="0" smtClean="0"/>
              <a:t>More scientific breakthroughs</a:t>
            </a:r>
          </a:p>
        </p:txBody>
      </p:sp>
      <p:pic>
        <p:nvPicPr>
          <p:cNvPr id="2097167" name="Content Placeholder 4" descr="Capture.PNG"/>
          <p:cNvPicPr>
            <a:picLocks noGrp="1" noChangeAspect="1"/>
          </p:cNvPicPr>
          <p:nvPr>
            <p:ph idx="1"/>
          </p:nvPr>
        </p:nvPicPr>
        <p:blipFill>
          <a:blip r:embed="rId3"/>
          <a:srcRect r="493" b="14748"/>
          <a:stretch>
            <a:fillRect/>
          </a:stretch>
        </p:blipFill>
        <p:spPr>
          <a:xfrm>
            <a:off x="230188" y="1404938"/>
            <a:ext cx="4468812" cy="3771900"/>
          </a:xfrm>
        </p:spPr>
      </p:pic>
      <p:sp>
        <p:nvSpPr>
          <p:cNvPr id="1048687" name="Rectangle 5"/>
          <p:cNvSpPr/>
          <p:nvPr/>
        </p:nvSpPr>
        <p:spPr>
          <a:xfrm>
            <a:off x="215900" y="5321300"/>
            <a:ext cx="8928100" cy="367411"/>
          </a:xfrm>
          <a:prstGeom prst="rect">
            <a:avLst/>
          </a:prstGeom>
        </p:spPr>
        <p:txBody>
          <a:bodyPr wrap="square">
            <a:spAutoFit/>
          </a:bodyPr>
          <a:lstStyle/>
          <a:p>
            <a:pPr>
              <a:buFontTx/>
              <a:buNone/>
            </a:pPr>
            <a:r>
              <a:rPr lang="en-GB" sz="1400" dirty="0" smtClean="0">
                <a:latin typeface="Trebuchet MS" panose="020B0603020202020204" pitchFamily="34" charset="0"/>
                <a:hlinkClick r:id="rId4"/>
              </a:rPr>
              <a:t>www.nytimes.com/2010/08/13/health/research/13alzheimer.html?pagewanted=all</a:t>
            </a:r>
            <a:r>
              <a:rPr lang="en-GB" sz="1400" dirty="0">
                <a:latin typeface="Trebuchet MS" panose="020B0603020202020204" pitchFamily="34" charset="0"/>
                <a:hlinkClick r:id="rId4"/>
              </a:rPr>
              <a:t>&amp;_r=0</a:t>
            </a:r>
            <a:r>
              <a:rPr lang="en-GB" sz="1400" dirty="0">
                <a:latin typeface="Trebuchet MS" panose="020B0603020202020204" pitchFamily="34" charset="0"/>
              </a:rPr>
              <a:t> </a:t>
            </a:r>
          </a:p>
        </p:txBody>
      </p:sp>
      <p:sp>
        <p:nvSpPr>
          <p:cNvPr id="1048688" name="Rectangle 8"/>
          <p:cNvSpPr/>
          <p:nvPr/>
        </p:nvSpPr>
        <p:spPr>
          <a:xfrm>
            <a:off x="4699000" y="1931866"/>
            <a:ext cx="4183184" cy="2906649"/>
          </a:xfrm>
          <a:prstGeom prst="rect">
            <a:avLst/>
          </a:prstGeom>
        </p:spPr>
        <p:txBody>
          <a:bodyPr wrap="square">
            <a:spAutoFit/>
          </a:bodyPr>
          <a:lstStyle/>
          <a:p>
            <a:pPr algn="ctr">
              <a:spcBef>
                <a:spcPct val="0"/>
              </a:spcBef>
              <a:buClrTx/>
              <a:buFontTx/>
              <a:buNone/>
            </a:pPr>
            <a:r>
              <a:rPr lang="en-GB" altLang="ja-JP" i="1" dirty="0">
                <a:solidFill>
                  <a:srgbClr val="808080"/>
                </a:solidFill>
                <a:latin typeface="Trebuchet MS" panose="020B0603020202020204" pitchFamily="34" charset="0"/>
                <a:cs typeface="Arial" charset="0"/>
              </a:rPr>
              <a:t>“It was unbelievable. Its not science the way most of us have practiced in our careers. But we all realised that we would never get biomarkers unless all of us parked our egos and intellectual property noses outside the door and agreed that all of our data would be public immediately.</a:t>
            </a:r>
            <a:r>
              <a:rPr lang="ja-JP" altLang="en-GB" i="1" dirty="0">
                <a:solidFill>
                  <a:srgbClr val="808080"/>
                </a:solidFill>
                <a:latin typeface="Trebuchet MS" panose="020B0603020202020204" pitchFamily="34" charset="0"/>
                <a:cs typeface="Arial" charset="0"/>
              </a:rPr>
              <a:t>”</a:t>
            </a:r>
            <a:r>
              <a:rPr lang="en-GB" altLang="ja-JP" i="1" dirty="0">
                <a:solidFill>
                  <a:srgbClr val="808080"/>
                </a:solidFill>
                <a:latin typeface="Trebuchet MS" panose="020B0603020202020204" pitchFamily="34" charset="0"/>
                <a:cs typeface="Arial" charset="0"/>
              </a:rPr>
              <a:t>   </a:t>
            </a:r>
          </a:p>
          <a:p>
            <a:pPr algn="r">
              <a:spcBef>
                <a:spcPct val="0"/>
              </a:spcBef>
              <a:buClrTx/>
              <a:buFontTx/>
              <a:buNone/>
            </a:pPr>
            <a:r>
              <a:rPr lang="en-GB" sz="1100" i="1" dirty="0">
                <a:solidFill>
                  <a:srgbClr val="808080"/>
                </a:solidFill>
                <a:latin typeface="Trebuchet MS" panose="020B0603020202020204" pitchFamily="34" charset="0"/>
                <a:ea typeface="MS PGothic" pitchFamily="34" charset="-128"/>
                <a:cs typeface="Arial" charset="0"/>
              </a:rPr>
              <a:t>Dr John Trojanowski, University of  Pennsylvania</a:t>
            </a:r>
          </a:p>
        </p:txBody>
      </p:sp>
      <p:sp>
        <p:nvSpPr>
          <p:cNvPr id="1048689" name="Rectangle 1"/>
          <p:cNvSpPr/>
          <p:nvPr/>
        </p:nvSpPr>
        <p:spPr>
          <a:xfrm>
            <a:off x="3727938" y="1802423"/>
            <a:ext cx="1081454" cy="2497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9" name="Text Placeholder 5"/>
          <p:cNvSpPr>
            <a:spLocks noGrp="1"/>
          </p:cNvSpPr>
          <p:nvPr>
            <p:ph type="body" sz="half" idx="2"/>
          </p:nvPr>
        </p:nvSpPr>
        <p:spPr/>
        <p:txBody>
          <a:bodyPr>
            <a:normAutofit fontScale="95000" lnSpcReduction="20000"/>
          </a:bodyPr>
          <a:lstStyle/>
          <a:p>
            <a:pPr algn="ctr"/>
            <a:r>
              <a:rPr lang="en-GB" sz="2000" dirty="0" smtClean="0"/>
              <a:t>What is required and how to comply?</a:t>
            </a:r>
            <a:endParaRPr lang="en-GB" sz="2000" dirty="0"/>
          </a:p>
        </p:txBody>
      </p:sp>
      <p:sp>
        <p:nvSpPr>
          <p:cNvPr id="1048740" name="Title 3"/>
          <p:cNvSpPr>
            <a:spLocks noGrp="1"/>
          </p:cNvSpPr>
          <p:nvPr>
            <p:ph type="title"/>
          </p:nvPr>
        </p:nvSpPr>
        <p:spPr/>
        <p:txBody>
          <a:bodyPr/>
          <a:lstStyle/>
          <a:p>
            <a:r>
              <a:rPr lang="en-GB" dirty="0" smtClean="0"/>
              <a:t>The Open Research Data Pilot</a:t>
            </a:r>
            <a:endParaRPr lang="en-GB" dirty="0"/>
          </a:p>
        </p:txBody>
      </p:sp>
      <p:pic>
        <p:nvPicPr>
          <p:cNvPr id="2097171" name="Picture Placeholder 6"/>
          <p:cNvPicPr>
            <a:picLocks noGrp="1" noChangeAspect="1"/>
          </p:cNvPicPr>
          <p:nvPr>
            <p:ph type="pic" idx="1"/>
          </p:nvPr>
        </p:nvPicPr>
        <p:blipFill>
          <a:blip r:embed="rId2"/>
          <a:srcRect t="14007" b="14007"/>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Title 3"/>
          <p:cNvSpPr txBox="1">
            <a:spLocks noGrp="1"/>
          </p:cNvSpPr>
          <p:nvPr>
            <p:ph type="title"/>
          </p:nvPr>
        </p:nvSpPr>
        <p:spPr/>
        <p:txBody>
          <a:bodyPr>
            <a:normAutofit fontScale="90000"/>
          </a:bodyPr>
          <a:lstStyle/>
          <a:p>
            <a:pPr eaLnBrk="1"/>
            <a:r>
              <a:rPr lang="en-GB" altLang="en-US" dirty="0" smtClean="0">
                <a:latin typeface="Trebuchet MS" pitchFamily="34" charset="0"/>
              </a:rPr>
              <a:t>Funder imperatives...</a:t>
            </a:r>
          </a:p>
        </p:txBody>
      </p:sp>
      <p:sp>
        <p:nvSpPr>
          <p:cNvPr id="1048712" name="Content Placeholder 4"/>
          <p:cNvSpPr txBox="1">
            <a:spLocks noGrp="1"/>
          </p:cNvSpPr>
          <p:nvPr>
            <p:ph idx="1"/>
          </p:nvPr>
        </p:nvSpPr>
        <p:spPr>
          <a:xfrm>
            <a:off x="3990110" y="2074863"/>
            <a:ext cx="4815754" cy="4024312"/>
          </a:xfrm>
        </p:spPr>
        <p:txBody>
          <a:bodyPr anchorCtr="1"/>
          <a:lstStyle/>
          <a:p>
            <a:pPr marL="0" indent="0" algn="ctr" eaLnBrk="1">
              <a:spcBef>
                <a:spcPts val="500"/>
              </a:spcBef>
              <a:buFont typeface="Wingdings 2" pitchFamily="18" charset="2"/>
              <a:buNone/>
            </a:pPr>
            <a:r>
              <a:rPr lang="en-GB" altLang="en-US" sz="2000" dirty="0" smtClean="0"/>
              <a:t>“The European Commission’s vision is that information already paid for by the public purse should not be paid for again each time it is accessed or used, and that it should benefit European companies and citizens to the full.”</a:t>
            </a:r>
          </a:p>
        </p:txBody>
      </p:sp>
      <p:pic>
        <p:nvPicPr>
          <p:cNvPr id="2097169" name="Picture 10" descr="Capture.PNG"/>
          <p:cNvPicPr>
            <a:picLocks noChangeAspect="1"/>
          </p:cNvPicPr>
          <p:nvPr/>
        </p:nvPicPr>
        <p:blipFill>
          <a:blip r:embed="rId3" cstate="print"/>
          <a:srcRect/>
          <a:stretch>
            <a:fillRect/>
          </a:stretch>
        </p:blipFill>
        <p:spPr bwMode="auto">
          <a:xfrm>
            <a:off x="660820" y="1471901"/>
            <a:ext cx="3057682" cy="4310929"/>
          </a:xfrm>
          <a:prstGeom prst="rect">
            <a:avLst/>
          </a:prstGeom>
          <a:noFill/>
          <a:ln w="9528">
            <a:solidFill>
              <a:srgbClr val="7F7F7F"/>
            </a:solidFill>
            <a:miter lim="800000"/>
            <a:headEnd/>
            <a:tailEnd/>
          </a:ln>
        </p:spPr>
      </p:pic>
      <p:sp>
        <p:nvSpPr>
          <p:cNvPr id="1048713" name="Rectangle 11"/>
          <p:cNvSpPr>
            <a:spLocks noChangeArrowheads="1"/>
          </p:cNvSpPr>
          <p:nvPr/>
        </p:nvSpPr>
        <p:spPr bwMode="auto">
          <a:xfrm>
            <a:off x="4184650" y="4502150"/>
            <a:ext cx="4621213" cy="1007745"/>
          </a:xfrm>
          <a:prstGeom prst="rect">
            <a:avLst/>
          </a:prstGeom>
          <a:noFill/>
          <a:ln>
            <a:noFill/>
          </a:ln>
        </p:spPr>
        <p:txBody>
          <a:bodyPr>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sz="1600" dirty="0">
                <a:solidFill>
                  <a:srgbClr val="000000"/>
                </a:solidFill>
                <a:latin typeface="+mn-lt"/>
                <a:hlinkClick r:id="rId4"/>
              </a:rPr>
              <a:t>http://ec.europa.eu/research/participants/data/ ref/h2020/</a:t>
            </a:r>
            <a:r>
              <a:rPr lang="en-GB" altLang="en-US" sz="1600" dirty="0" err="1">
                <a:solidFill>
                  <a:srgbClr val="000000"/>
                </a:solidFill>
                <a:latin typeface="+mn-lt"/>
                <a:hlinkClick r:id="rId4"/>
              </a:rPr>
              <a:t>grants_manual</a:t>
            </a:r>
            <a:r>
              <a:rPr lang="en-GB" altLang="en-US" sz="1600" dirty="0">
                <a:solidFill>
                  <a:srgbClr val="000000"/>
                </a:solidFill>
                <a:latin typeface="+mn-lt"/>
                <a:hlinkClick r:id="rId4"/>
              </a:rPr>
              <a:t>/hi/</a:t>
            </a:r>
            <a:r>
              <a:rPr lang="en-GB" altLang="en-US" sz="1600" dirty="0" err="1">
                <a:solidFill>
                  <a:srgbClr val="000000"/>
                </a:solidFill>
                <a:latin typeface="+mn-lt"/>
                <a:hlinkClick r:id="rId4"/>
              </a:rPr>
              <a:t>oa_pilot</a:t>
            </a:r>
            <a:r>
              <a:rPr lang="en-GB" altLang="en-US" sz="1600" dirty="0">
                <a:solidFill>
                  <a:srgbClr val="000000"/>
                </a:solidFill>
                <a:latin typeface="+mn-lt"/>
                <a:hlinkClick r:id="rId4"/>
              </a:rPr>
              <a:t>/h2020-hi-oa-pilot-guide_en.pdf</a:t>
            </a:r>
            <a:r>
              <a:rPr lang="en-GB" altLang="en-US" sz="1600" dirty="0">
                <a:solidFill>
                  <a:srgbClr val="000000"/>
                </a:solidFill>
                <a:latin typeface="+mn-lt"/>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1"/>
          <p:cNvSpPr>
            <a:spLocks noGrp="1"/>
          </p:cNvSpPr>
          <p:nvPr>
            <p:ph type="title"/>
          </p:nvPr>
        </p:nvSpPr>
        <p:spPr/>
        <p:txBody>
          <a:bodyPr/>
          <a:lstStyle/>
          <a:p>
            <a:r>
              <a:rPr lang="en-GB" dirty="0" smtClean="0"/>
              <a:t>Outline of the session</a:t>
            </a:r>
            <a:endParaRPr lang="en-GB" dirty="0"/>
          </a:p>
        </p:txBody>
      </p:sp>
      <p:sp>
        <p:nvSpPr>
          <p:cNvPr id="1048652" name="Content Placeholder 2"/>
          <p:cNvSpPr>
            <a:spLocks noGrp="1"/>
          </p:cNvSpPr>
          <p:nvPr>
            <p:ph idx="1"/>
          </p:nvPr>
        </p:nvSpPr>
        <p:spPr>
          <a:xfrm>
            <a:off x="457200" y="1556656"/>
            <a:ext cx="8229600" cy="4727101"/>
          </a:xfrm>
        </p:spPr>
        <p:txBody>
          <a:bodyPr/>
          <a:lstStyle/>
          <a:p>
            <a:pPr>
              <a:spcAft>
                <a:spcPts val="2400"/>
              </a:spcAft>
            </a:pPr>
            <a:r>
              <a:rPr lang="en-GB" dirty="0" smtClean="0"/>
              <a:t>Introduction to open science </a:t>
            </a:r>
          </a:p>
          <a:p>
            <a:pPr>
              <a:spcAft>
                <a:spcPts val="2400"/>
              </a:spcAft>
            </a:pPr>
            <a:r>
              <a:rPr lang="en-GB" dirty="0" smtClean="0"/>
              <a:t>Why be open? </a:t>
            </a:r>
          </a:p>
          <a:p>
            <a:pPr>
              <a:spcAft>
                <a:spcPts val="2400"/>
              </a:spcAft>
            </a:pPr>
            <a:r>
              <a:rPr lang="en-GB" dirty="0" smtClean="0"/>
              <a:t>Overview of the Horizon 2020 mandate and the Open Data Pilot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1" name="Title 1"/>
          <p:cNvSpPr>
            <a:spLocks noGrp="1"/>
          </p:cNvSpPr>
          <p:nvPr>
            <p:ph type="title"/>
          </p:nvPr>
        </p:nvSpPr>
        <p:spPr>
          <a:xfrm>
            <a:off x="395536" y="260648"/>
            <a:ext cx="8229600" cy="936625"/>
          </a:xfrm>
        </p:spPr>
        <p:txBody>
          <a:bodyPr/>
          <a:lstStyle/>
          <a:p>
            <a:r>
              <a:rPr lang="en-GB" dirty="0"/>
              <a:t>Open Research Data </a:t>
            </a:r>
            <a:r>
              <a:rPr lang="en-GB" dirty="0" smtClean="0"/>
              <a:t>(ORD) Pilot </a:t>
            </a:r>
            <a:endParaRPr lang="en-GB" dirty="0"/>
          </a:p>
        </p:txBody>
      </p:sp>
      <p:sp>
        <p:nvSpPr>
          <p:cNvPr id="1048742" name="Content Placeholder 2"/>
          <p:cNvSpPr>
            <a:spLocks noGrp="1"/>
          </p:cNvSpPr>
          <p:nvPr>
            <p:ph idx="1"/>
          </p:nvPr>
        </p:nvSpPr>
        <p:spPr>
          <a:xfrm>
            <a:off x="539552" y="1628800"/>
            <a:ext cx="8229600" cy="4752528"/>
          </a:xfrm>
        </p:spPr>
        <p:txBody>
          <a:bodyPr>
            <a:normAutofit fontScale="80952" lnSpcReduction="20000"/>
          </a:bodyPr>
          <a:lstStyle/>
          <a:p>
            <a:pPr algn="just">
              <a:buClrTx/>
            </a:pPr>
            <a:r>
              <a:rPr lang="en-GB" sz="3600" b="0" dirty="0" smtClean="0"/>
              <a:t>Pilot focuses on </a:t>
            </a:r>
            <a:r>
              <a:rPr lang="en-GB" sz="3600" b="1" dirty="0" smtClean="0"/>
              <a:t>research</a:t>
            </a:r>
            <a:r>
              <a:rPr lang="en-GB" sz="3600" b="0" dirty="0" smtClean="0"/>
              <a:t> data specifically</a:t>
            </a:r>
          </a:p>
          <a:p>
            <a:endParaRPr lang="en-GB" dirty="0"/>
          </a:p>
          <a:p>
            <a:pPr marL="274320" lvl="1" indent="0">
              <a:buNone/>
            </a:pPr>
            <a:r>
              <a:rPr lang="en-GB" i="1" dirty="0" smtClean="0"/>
              <a:t>‘Research </a:t>
            </a:r>
            <a:r>
              <a:rPr lang="en-GB" i="1" dirty="0"/>
              <a:t>data’ refers to information, in </a:t>
            </a:r>
            <a:r>
              <a:rPr lang="en-GB" i="1" dirty="0" smtClean="0"/>
              <a:t>particular facts or </a:t>
            </a:r>
            <a:r>
              <a:rPr lang="en-GB" i="1" dirty="0"/>
              <a:t>numbers, collected to be examined and </a:t>
            </a:r>
            <a:r>
              <a:rPr lang="en-GB" i="1" dirty="0" smtClean="0"/>
              <a:t>considered as </a:t>
            </a:r>
            <a:r>
              <a:rPr lang="en-GB" i="1" dirty="0"/>
              <a:t>a </a:t>
            </a:r>
            <a:r>
              <a:rPr lang="en-GB" i="1" dirty="0" smtClean="0"/>
              <a:t>basis </a:t>
            </a:r>
            <a:r>
              <a:rPr lang="en-GB" i="1" dirty="0"/>
              <a:t>for reasoning, discussion or </a:t>
            </a:r>
            <a:r>
              <a:rPr lang="en-GB" i="1" dirty="0" smtClean="0"/>
              <a:t>calculation.</a:t>
            </a:r>
          </a:p>
          <a:p>
            <a:pPr marL="274320" lvl="1" indent="0">
              <a:buNone/>
            </a:pPr>
            <a:endParaRPr lang="en-GB" i="1" dirty="0" smtClean="0"/>
          </a:p>
          <a:p>
            <a:pPr marL="274320" lvl="1" indent="0">
              <a:buNone/>
            </a:pPr>
            <a:r>
              <a:rPr lang="en-GB" i="1" dirty="0" smtClean="0"/>
              <a:t>In </a:t>
            </a:r>
            <a:r>
              <a:rPr lang="en-GB" i="1" dirty="0"/>
              <a:t>a research context, examples of data include </a:t>
            </a:r>
            <a:r>
              <a:rPr lang="en-GB" i="1" dirty="0" smtClean="0"/>
              <a:t>statistics</a:t>
            </a:r>
            <a:r>
              <a:rPr lang="en-GB" i="1" dirty="0"/>
              <a:t>, </a:t>
            </a:r>
            <a:r>
              <a:rPr lang="en-GB" i="1" dirty="0" smtClean="0"/>
              <a:t>results </a:t>
            </a:r>
            <a:r>
              <a:rPr lang="en-GB" i="1" dirty="0"/>
              <a:t>of experiments, measurements, observations </a:t>
            </a:r>
            <a:r>
              <a:rPr lang="en-GB" i="1" dirty="0" smtClean="0"/>
              <a:t>resulting </a:t>
            </a:r>
            <a:r>
              <a:rPr lang="en-GB" i="1" dirty="0"/>
              <a:t>from fieldwork, survey results, </a:t>
            </a:r>
            <a:r>
              <a:rPr lang="en-GB" i="1" dirty="0" smtClean="0"/>
              <a:t>interview recordings </a:t>
            </a:r>
            <a:r>
              <a:rPr lang="en-GB" i="1" dirty="0"/>
              <a:t>and images. The focus is on research </a:t>
            </a:r>
            <a:r>
              <a:rPr lang="en-GB" i="1" dirty="0" smtClean="0"/>
              <a:t>data </a:t>
            </a:r>
            <a:r>
              <a:rPr lang="en-GB" i="1" dirty="0"/>
              <a:t>that </a:t>
            </a:r>
            <a:r>
              <a:rPr lang="en-GB" i="1" dirty="0" smtClean="0"/>
              <a:t>is </a:t>
            </a:r>
            <a:r>
              <a:rPr lang="en-GB" i="1" dirty="0"/>
              <a:t>available in digital form</a:t>
            </a:r>
            <a:r>
              <a:rPr lang="en-GB" i="1" dirty="0" smtClean="0"/>
              <a:t>.</a:t>
            </a:r>
          </a:p>
          <a:p>
            <a:endParaRPr lang="en-GB" dirty="0"/>
          </a:p>
          <a:p>
            <a:pPr algn="r"/>
            <a:r>
              <a:rPr lang="en-GB" sz="2100" dirty="0"/>
              <a:t>Guidelines on Open Access to Scientific </a:t>
            </a:r>
            <a:r>
              <a:rPr lang="en-GB" sz="2100" dirty="0" smtClean="0"/>
              <a:t>Publications </a:t>
            </a:r>
            <a:r>
              <a:rPr lang="en-GB" sz="2100" dirty="0"/>
              <a:t>and Research Data in Horizon </a:t>
            </a:r>
            <a:r>
              <a:rPr lang="en-GB" sz="2100" dirty="0" smtClean="0"/>
              <a:t>2020           v.1.0, 11 December 2013</a:t>
            </a:r>
            <a:r>
              <a:rPr lang="en-GB" sz="2100" dirty="0"/>
              <a:t>, Footnote 5, p3</a:t>
            </a:r>
          </a:p>
          <a:p>
            <a:pPr marL="457200" indent="-457200" algn="just">
              <a:buClrTx/>
              <a:buFont typeface="Arial" panose="020B0604020202020204" pitchFamily="34" charset="0"/>
              <a:buChar char="•"/>
            </a:pPr>
            <a:endParaRPr lang="en-GB" b="0" dirty="0" smtClean="0"/>
          </a:p>
          <a:p>
            <a:pPr marL="342900" indent="-342900" algn="just">
              <a:buClrTx/>
              <a:buFont typeface="Wingdings" panose="05000000000000000000" pitchFamily="2" charset="2"/>
              <a:buChar char="Ø"/>
            </a:pPr>
            <a:endParaRPr lang="en-GB" b="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3" name="Title 3"/>
          <p:cNvSpPr txBox="1">
            <a:spLocks noGrp="1"/>
          </p:cNvSpPr>
          <p:nvPr>
            <p:ph type="title"/>
          </p:nvPr>
        </p:nvSpPr>
        <p:spPr>
          <a:xfrm>
            <a:off x="467544" y="332656"/>
            <a:ext cx="8363272" cy="683994"/>
          </a:xfrm>
        </p:spPr>
        <p:txBody>
          <a:bodyPr/>
          <a:lstStyle/>
          <a:p>
            <a:r>
              <a:rPr lang="en-GB" altLang="en-US" dirty="0"/>
              <a:t>H2020 areas participating in the pilot</a:t>
            </a:r>
          </a:p>
        </p:txBody>
      </p:sp>
      <p:sp>
        <p:nvSpPr>
          <p:cNvPr id="1048744" name="Content Placeholder 4"/>
          <p:cNvSpPr txBox="1">
            <a:spLocks noGrp="1"/>
          </p:cNvSpPr>
          <p:nvPr>
            <p:ph idx="1"/>
          </p:nvPr>
        </p:nvSpPr>
        <p:spPr>
          <a:xfrm>
            <a:off x="251520" y="1169368"/>
            <a:ext cx="8583613" cy="5688632"/>
          </a:xfrm>
        </p:spPr>
        <p:txBody>
          <a:bodyPr>
            <a:normAutofit fontScale="25000" lnSpcReduction="20000"/>
          </a:bodyPr>
          <a:lstStyle/>
          <a:p>
            <a:pPr marL="457200" indent="-457200" eaLnBrk="1" hangingPunct="1">
              <a:lnSpc>
                <a:spcPct val="120000"/>
              </a:lnSpc>
              <a:spcBef>
                <a:spcPts val="500"/>
              </a:spcBef>
              <a:buFont typeface="Arial" panose="020B0604020202020204" pitchFamily="34" charset="0"/>
              <a:buChar char="•"/>
            </a:pPr>
            <a:r>
              <a:rPr lang="en-GB" altLang="en-US" sz="6400" dirty="0" smtClean="0"/>
              <a:t>Future and Emerging Technologies</a:t>
            </a:r>
          </a:p>
          <a:p>
            <a:pPr marL="457200" indent="-457200">
              <a:lnSpc>
                <a:spcPct val="120000"/>
              </a:lnSpc>
              <a:spcBef>
                <a:spcPts val="500"/>
              </a:spcBef>
              <a:buFont typeface="Arial" panose="020B0604020202020204" pitchFamily="34" charset="0"/>
              <a:buChar char="•"/>
            </a:pPr>
            <a:r>
              <a:rPr lang="en-GB" altLang="en-US" sz="6400" dirty="0" smtClean="0"/>
              <a:t>Research infrastructures </a:t>
            </a:r>
            <a:r>
              <a:rPr lang="en-GB" sz="6400" dirty="0" smtClean="0"/>
              <a:t>(</a:t>
            </a:r>
            <a:r>
              <a:rPr lang="en-GB" sz="6400" dirty="0" smtClean="0">
                <a:solidFill>
                  <a:srgbClr val="FF0000"/>
                </a:solidFill>
              </a:rPr>
              <a:t>new</a:t>
            </a:r>
            <a:r>
              <a:rPr lang="en-GB" sz="6400" dirty="0" smtClean="0"/>
              <a:t>: coverage of the whole area) </a:t>
            </a:r>
            <a:endParaRPr lang="en-GB" altLang="en-US" sz="6400" dirty="0" smtClean="0"/>
          </a:p>
          <a:p>
            <a:pPr marL="457200" indent="-457200" eaLnBrk="1" hangingPunct="1">
              <a:lnSpc>
                <a:spcPct val="120000"/>
              </a:lnSpc>
              <a:spcBef>
                <a:spcPts val="500"/>
              </a:spcBef>
              <a:buFont typeface="Arial" panose="020B0604020202020204" pitchFamily="34" charset="0"/>
              <a:buChar char="•"/>
            </a:pPr>
            <a:r>
              <a:rPr lang="en-GB" altLang="en-US" sz="6400" dirty="0" smtClean="0"/>
              <a:t>Leadership in enabling and industrial technologies – Information and Communication Technologies</a:t>
            </a:r>
          </a:p>
          <a:p>
            <a:pPr marL="457200" indent="-457200">
              <a:lnSpc>
                <a:spcPct val="120000"/>
              </a:lnSpc>
              <a:spcBef>
                <a:spcPts val="500"/>
              </a:spcBef>
              <a:buFont typeface="Arial" panose="020B0604020202020204" pitchFamily="34" charset="0"/>
              <a:buChar char="•"/>
            </a:pPr>
            <a:r>
              <a:rPr lang="en-GB" sz="6400" dirty="0" smtClean="0"/>
              <a:t>Nanotechnologies, Advanced Materials, Advanced Manufacturing and Processing, and Biotechnology:  ‘nanosafety’ and ‘modelling’ </a:t>
            </a:r>
            <a:r>
              <a:rPr lang="en-GB" sz="6400" dirty="0"/>
              <a:t>topics (</a:t>
            </a:r>
            <a:r>
              <a:rPr lang="en-GB" sz="6400" dirty="0">
                <a:solidFill>
                  <a:srgbClr val="FF0000"/>
                </a:solidFill>
              </a:rPr>
              <a:t>new</a:t>
            </a:r>
            <a:r>
              <a:rPr lang="en-GB" sz="6400" dirty="0" smtClean="0"/>
              <a:t>)</a:t>
            </a:r>
            <a:endParaRPr lang="en-GB" sz="6400" dirty="0"/>
          </a:p>
          <a:p>
            <a:pPr marL="457200" indent="-457200">
              <a:lnSpc>
                <a:spcPct val="120000"/>
              </a:lnSpc>
              <a:spcBef>
                <a:spcPts val="500"/>
              </a:spcBef>
              <a:buFont typeface="Arial" panose="020B0604020202020204" pitchFamily="34" charset="0"/>
              <a:buChar char="•"/>
            </a:pPr>
            <a:r>
              <a:rPr lang="en-GB" altLang="en-US" sz="6400" dirty="0" smtClean="0"/>
              <a:t>Societal Challenge: Food security, sustainable agriculture and forestry, marine and maritime and inland water research and the bioeconomy - selected topics as specified in the work programme </a:t>
            </a:r>
            <a:r>
              <a:rPr lang="en-GB" sz="6400" dirty="0" smtClean="0"/>
              <a:t>(</a:t>
            </a:r>
            <a:r>
              <a:rPr lang="en-GB" sz="6400" dirty="0" smtClean="0">
                <a:solidFill>
                  <a:srgbClr val="FF0000"/>
                </a:solidFill>
              </a:rPr>
              <a:t>new</a:t>
            </a:r>
            <a:r>
              <a:rPr lang="en-GB" sz="6400" dirty="0" smtClean="0"/>
              <a:t>)</a:t>
            </a:r>
          </a:p>
          <a:p>
            <a:pPr marL="457200" indent="-457200" eaLnBrk="1" hangingPunct="1">
              <a:lnSpc>
                <a:spcPct val="120000"/>
              </a:lnSpc>
              <a:spcBef>
                <a:spcPts val="500"/>
              </a:spcBef>
              <a:buFont typeface="Arial" panose="020B0604020202020204" pitchFamily="34" charset="0"/>
              <a:buChar char="•"/>
            </a:pPr>
            <a:r>
              <a:rPr lang="en-GB" altLang="en-US" sz="6400" dirty="0" smtClean="0"/>
              <a:t>Societal Challenge: 'Climate Action, Environment, Resource Efficiency and Raw materials' – except raw materials</a:t>
            </a:r>
          </a:p>
          <a:p>
            <a:pPr marL="457200" indent="-457200" eaLnBrk="1" hangingPunct="1">
              <a:lnSpc>
                <a:spcPct val="120000"/>
              </a:lnSpc>
              <a:spcBef>
                <a:spcPts val="500"/>
              </a:spcBef>
              <a:buFont typeface="Arial" panose="020B0604020202020204" pitchFamily="34" charset="0"/>
              <a:buChar char="•"/>
            </a:pPr>
            <a:r>
              <a:rPr lang="en-GB" altLang="en-US" sz="6400" dirty="0" smtClean="0"/>
              <a:t>Societal Challenge: 'Europe in a changing world – inclusive, innovative and reflective Societies'</a:t>
            </a:r>
          </a:p>
          <a:p>
            <a:pPr marL="457200" indent="-457200" eaLnBrk="1" hangingPunct="1">
              <a:lnSpc>
                <a:spcPct val="120000"/>
              </a:lnSpc>
              <a:spcBef>
                <a:spcPts val="500"/>
              </a:spcBef>
              <a:buFont typeface="Arial" panose="020B0604020202020204" pitchFamily="34" charset="0"/>
              <a:buChar char="•"/>
            </a:pPr>
            <a:r>
              <a:rPr lang="en-GB" altLang="en-US" sz="6400" dirty="0" smtClean="0"/>
              <a:t>Science with and for Society</a:t>
            </a:r>
          </a:p>
          <a:p>
            <a:pPr lvl="1" indent="-457200">
              <a:lnSpc>
                <a:spcPct val="120000"/>
              </a:lnSpc>
              <a:spcBef>
                <a:spcPts val="500"/>
              </a:spcBef>
              <a:spcAft>
                <a:spcPts val="600"/>
              </a:spcAft>
              <a:buClrTx/>
            </a:pPr>
            <a:r>
              <a:rPr lang="en-GB" sz="6400" dirty="0" smtClean="0"/>
              <a:t>Cross-cutting activities - focus areas – part Smart and Sustainable Cities (</a:t>
            </a:r>
            <a:r>
              <a:rPr lang="en-GB" sz="6400" dirty="0" smtClean="0">
                <a:solidFill>
                  <a:srgbClr val="FF0000"/>
                </a:solidFill>
              </a:rPr>
              <a:t>moved from Energy WP</a:t>
            </a:r>
            <a:r>
              <a:rPr lang="en-GB" sz="6400" dirty="0" smtClean="0"/>
              <a:t>)</a:t>
            </a:r>
          </a:p>
          <a:p>
            <a:pPr algn="r" eaLnBrk="1" hangingPunct="1">
              <a:lnSpc>
                <a:spcPct val="80000"/>
              </a:lnSpc>
              <a:spcBef>
                <a:spcPts val="900"/>
              </a:spcBef>
              <a:spcAft>
                <a:spcPts val="1200"/>
              </a:spcAft>
              <a:buFont typeface="Wingdings 2" pitchFamily="18" charset="2"/>
              <a:buNone/>
            </a:pPr>
            <a:r>
              <a:rPr lang="en-GB" altLang="en-US" sz="8000" b="1" dirty="0" smtClean="0"/>
              <a:t>Projects in other areas can participate on a voluntary basis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8" name="Title 1"/>
          <p:cNvSpPr txBox="1">
            <a:spLocks noGrp="1"/>
          </p:cNvSpPr>
          <p:nvPr>
            <p:ph type="title"/>
          </p:nvPr>
        </p:nvSpPr>
        <p:spPr/>
        <p:txBody>
          <a:bodyPr/>
          <a:lstStyle/>
          <a:p>
            <a:r>
              <a:rPr lang="en-GB" altLang="en-US" dirty="0"/>
              <a:t>Exemptions – reasons for opting out</a:t>
            </a:r>
          </a:p>
        </p:txBody>
      </p:sp>
      <p:sp>
        <p:nvSpPr>
          <p:cNvPr id="1048749" name="Content Placeholder 2"/>
          <p:cNvSpPr txBox="1">
            <a:spLocks noGrp="1"/>
          </p:cNvSpPr>
          <p:nvPr>
            <p:ph idx="1"/>
          </p:nvPr>
        </p:nvSpPr>
        <p:spPr>
          <a:xfrm>
            <a:off x="301625" y="1503363"/>
            <a:ext cx="8504238" cy="4862512"/>
          </a:xfrm>
        </p:spPr>
        <p:txBody>
          <a:bodyPr>
            <a:normAutofit fontScale="91667" lnSpcReduction="20000"/>
          </a:bodyPr>
          <a:lstStyle/>
          <a:p>
            <a:pPr marL="342900" indent="-342900" eaLnBrk="1" fontAlgn="auto" hangingPunct="1">
              <a:spcBef>
                <a:spcPts val="500"/>
              </a:spcBef>
              <a:spcAft>
                <a:spcPts val="0"/>
              </a:spcAft>
              <a:buFont typeface="Arial" panose="020B0604020202020204" pitchFamily="34" charset="0"/>
              <a:buChar char="•"/>
            </a:pPr>
            <a:r>
              <a:rPr lang="en-GB" sz="2000" dirty="0" smtClean="0"/>
              <a:t>If results are expected to be commercially or industrially exploited</a:t>
            </a:r>
          </a:p>
          <a:p>
            <a:pPr marL="274320" indent="-274320" eaLnBrk="1" fontAlgn="auto" hangingPunct="1">
              <a:spcBef>
                <a:spcPts val="300"/>
              </a:spcBef>
              <a:spcAft>
                <a:spcPts val="0"/>
              </a:spcAft>
              <a:buFont typeface="Arial" panose="020B0604020202020204" pitchFamily="34" charset="0"/>
              <a:buChar char="•"/>
            </a:pPr>
            <a:endParaRPr lang="en-GB" sz="1200" dirty="0" smtClean="0"/>
          </a:p>
          <a:p>
            <a:pPr marL="342900" indent="-342900" eaLnBrk="1" fontAlgn="auto" hangingPunct="1">
              <a:spcBef>
                <a:spcPts val="500"/>
              </a:spcBef>
              <a:spcAft>
                <a:spcPts val="0"/>
              </a:spcAft>
              <a:buFont typeface="Arial" panose="020B0604020202020204" pitchFamily="34" charset="0"/>
              <a:buChar char="•"/>
            </a:pPr>
            <a:r>
              <a:rPr lang="en-GB" sz="2000" dirty="0" smtClean="0"/>
              <a:t>If participation is incompatible with the need for confidentiality in connection with security issues</a:t>
            </a:r>
          </a:p>
          <a:p>
            <a:pPr marL="274320" indent="-274320" eaLnBrk="1" fontAlgn="auto" hangingPunct="1">
              <a:spcBef>
                <a:spcPts val="500"/>
              </a:spcBef>
              <a:spcAft>
                <a:spcPts val="0"/>
              </a:spcAft>
              <a:buFont typeface="Arial" panose="020B0604020202020204" pitchFamily="34" charset="0"/>
              <a:buChar char="•"/>
            </a:pPr>
            <a:endParaRPr lang="en-GB" sz="1200" dirty="0" smtClean="0"/>
          </a:p>
          <a:p>
            <a:pPr marL="342900" indent="-342900" eaLnBrk="1" fontAlgn="auto" hangingPunct="1">
              <a:spcBef>
                <a:spcPts val="500"/>
              </a:spcBef>
              <a:spcAft>
                <a:spcPts val="0"/>
              </a:spcAft>
              <a:buFont typeface="Arial" panose="020B0604020202020204" pitchFamily="34" charset="0"/>
              <a:buChar char="•"/>
            </a:pPr>
            <a:r>
              <a:rPr lang="en-GB" sz="2000" dirty="0" smtClean="0"/>
              <a:t>Incompatible with existing rules on the protection of personal data</a:t>
            </a:r>
          </a:p>
          <a:p>
            <a:pPr marL="274320" indent="-274320" eaLnBrk="1" fontAlgn="auto" hangingPunct="1">
              <a:spcBef>
                <a:spcPts val="300"/>
              </a:spcBef>
              <a:spcAft>
                <a:spcPts val="0"/>
              </a:spcAft>
              <a:buFont typeface="Arial" panose="020B0604020202020204" pitchFamily="34" charset="0"/>
              <a:buChar char="•"/>
            </a:pPr>
            <a:endParaRPr lang="en-GB" sz="1200" dirty="0" smtClean="0"/>
          </a:p>
          <a:p>
            <a:pPr marL="342900" indent="-342900" eaLnBrk="1" fontAlgn="auto" hangingPunct="1">
              <a:spcBef>
                <a:spcPts val="500"/>
              </a:spcBef>
              <a:spcAft>
                <a:spcPts val="0"/>
              </a:spcAft>
              <a:buFont typeface="Arial" panose="020B0604020202020204" pitchFamily="34" charset="0"/>
              <a:buChar char="•"/>
            </a:pPr>
            <a:r>
              <a:rPr lang="en-GB" sz="2000" dirty="0" smtClean="0"/>
              <a:t>Would jeopardise the achievement of the main aim of the action</a:t>
            </a:r>
          </a:p>
          <a:p>
            <a:pPr marL="274320" indent="-274320" eaLnBrk="1" fontAlgn="auto" hangingPunct="1">
              <a:spcBef>
                <a:spcPts val="300"/>
              </a:spcBef>
              <a:spcAft>
                <a:spcPts val="0"/>
              </a:spcAft>
              <a:buFont typeface="Arial" panose="020B0604020202020204" pitchFamily="34" charset="0"/>
              <a:buChar char="•"/>
            </a:pPr>
            <a:endParaRPr lang="en-GB" sz="1200" dirty="0" smtClean="0"/>
          </a:p>
          <a:p>
            <a:pPr marL="342900" indent="-342900" eaLnBrk="1" fontAlgn="auto" hangingPunct="1">
              <a:spcBef>
                <a:spcPts val="500"/>
              </a:spcBef>
              <a:spcAft>
                <a:spcPts val="0"/>
              </a:spcAft>
              <a:buFont typeface="Arial" panose="020B0604020202020204" pitchFamily="34" charset="0"/>
              <a:buChar char="•"/>
            </a:pPr>
            <a:r>
              <a:rPr lang="en-GB" sz="2000" dirty="0" smtClean="0"/>
              <a:t>If the project will not generate / collect any research data</a:t>
            </a:r>
          </a:p>
          <a:p>
            <a:pPr eaLnBrk="1" fontAlgn="auto" hangingPunct="1">
              <a:spcBef>
                <a:spcPts val="300"/>
              </a:spcBef>
              <a:spcAft>
                <a:spcPts val="0"/>
              </a:spcAft>
            </a:pPr>
            <a:r>
              <a:rPr lang="en-GB" sz="1200" dirty="0" smtClean="0"/>
              <a:t>   </a:t>
            </a:r>
          </a:p>
          <a:p>
            <a:pPr marL="342900" indent="-342900" eaLnBrk="1" fontAlgn="auto" hangingPunct="1">
              <a:spcBef>
                <a:spcPts val="500"/>
              </a:spcBef>
              <a:spcAft>
                <a:spcPts val="0"/>
              </a:spcAft>
              <a:buFont typeface="Arial" panose="020B0604020202020204" pitchFamily="34" charset="0"/>
              <a:buChar char="•"/>
            </a:pPr>
            <a:r>
              <a:rPr lang="en-GB" sz="2000" dirty="0" smtClean="0"/>
              <a:t>If there are other legitimate reasons to not take part in the Pilot</a:t>
            </a:r>
          </a:p>
          <a:p>
            <a:pPr marL="274320" indent="-274320" eaLnBrk="1" fontAlgn="auto" hangingPunct="1">
              <a:spcBef>
                <a:spcPts val="400"/>
              </a:spcBef>
              <a:spcAft>
                <a:spcPts val="0"/>
              </a:spcAft>
              <a:buFont typeface="Wingdings 2"/>
              <a:buChar char=""/>
            </a:pPr>
            <a:endParaRPr lang="en-GB" sz="1800" dirty="0" smtClean="0"/>
          </a:p>
          <a:p>
            <a:pPr marL="0" indent="-274320" algn="r" eaLnBrk="1" fontAlgn="auto" hangingPunct="1">
              <a:spcBef>
                <a:spcPts val="500"/>
              </a:spcBef>
              <a:spcAft>
                <a:spcPts val="0"/>
              </a:spcAft>
              <a:buFont typeface="Wingdings 2"/>
              <a:buNone/>
            </a:pPr>
            <a:r>
              <a:rPr lang="en-GB" sz="2000" b="1" dirty="0" smtClean="0"/>
              <a:t>Can opt out at proposal stage OR during lifetime of project </a:t>
            </a:r>
          </a:p>
          <a:p>
            <a:pPr marL="0" indent="-274320" algn="r" eaLnBrk="1" fontAlgn="auto" hangingPunct="1">
              <a:spcBef>
                <a:spcPts val="500"/>
              </a:spcBef>
              <a:spcAft>
                <a:spcPts val="0"/>
              </a:spcAft>
              <a:buFont typeface="Wingdings 2"/>
              <a:buNone/>
            </a:pPr>
            <a:r>
              <a:rPr lang="en-GB" sz="2000" b="1" dirty="0" smtClean="0"/>
              <a:t>Should describe issues in the project Data Management Plan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3" name="Content Placeholder 2"/>
          <p:cNvSpPr>
            <a:spLocks noGrp="1"/>
          </p:cNvSpPr>
          <p:nvPr>
            <p:ph idx="1"/>
          </p:nvPr>
        </p:nvSpPr>
        <p:spPr>
          <a:xfrm>
            <a:off x="4716017" y="1484784"/>
            <a:ext cx="4176464" cy="4281339"/>
          </a:xfrm>
        </p:spPr>
        <p:txBody>
          <a:bodyPr/>
          <a:lstStyle/>
          <a:p>
            <a:pPr marL="0" lvl="1" indent="0" algn="ctr">
              <a:spcAft>
                <a:spcPts val="600"/>
              </a:spcAft>
              <a:buClrTx/>
              <a:buNone/>
            </a:pPr>
            <a:r>
              <a:rPr lang="fr-BE" sz="3600" b="1" dirty="0" smtClean="0"/>
              <a:t>Approach: </a:t>
            </a:r>
          </a:p>
          <a:p>
            <a:pPr marL="0" lvl="1" indent="0" algn="ctr">
              <a:spcAft>
                <a:spcPts val="600"/>
              </a:spcAft>
              <a:buClrTx/>
              <a:buNone/>
            </a:pPr>
            <a:r>
              <a:rPr lang="fr-BE" sz="3600" b="1" dirty="0" smtClean="0"/>
              <a:t>as open as possible, as closed as necessary</a:t>
            </a:r>
            <a:endParaRPr lang="en-GB" sz="3600" b="1" dirty="0" smtClean="0"/>
          </a:p>
          <a:p>
            <a:endParaRPr lang="en-GB" dirty="0"/>
          </a:p>
        </p:txBody>
      </p:sp>
      <p:pic>
        <p:nvPicPr>
          <p:cNvPr id="2097172" name="Picture 3"/>
          <p:cNvPicPr>
            <a:picLocks noChangeAspect="1"/>
          </p:cNvPicPr>
          <p:nvPr/>
        </p:nvPicPr>
        <p:blipFill>
          <a:blip r:embed="rId2" cstate="print"/>
          <a:stretch>
            <a:fillRect/>
          </a:stretch>
        </p:blipFill>
        <p:spPr>
          <a:xfrm>
            <a:off x="0" y="-58272"/>
            <a:ext cx="4602364" cy="6916271"/>
          </a:xfrm>
          <a:prstGeom prst="rect">
            <a:avLst/>
          </a:prstGeom>
        </p:spPr>
      </p:pic>
      <p:sp>
        <p:nvSpPr>
          <p:cNvPr id="1048754" name="TextBox 4"/>
          <p:cNvSpPr txBox="1"/>
          <p:nvPr/>
        </p:nvSpPr>
        <p:spPr>
          <a:xfrm>
            <a:off x="5063099" y="6194921"/>
            <a:ext cx="3672408" cy="768477"/>
          </a:xfrm>
          <a:prstGeom prst="rect">
            <a:avLst/>
          </a:prstGeom>
          <a:noFill/>
        </p:spPr>
        <p:txBody>
          <a:bodyPr wrap="square" rtlCol="0">
            <a:spAutoFit/>
          </a:bodyPr>
          <a:lstStyle/>
          <a:p>
            <a:r>
              <a:rPr lang="en-GB" sz="1200" dirty="0" smtClean="0"/>
              <a:t>Image: ‘Balancing rocks’ by Viewminder</a:t>
            </a:r>
            <a:r>
              <a:rPr lang="en-GB" sz="1200" dirty="0"/>
              <a:t> CC-BY-SA-ND </a:t>
            </a:r>
            <a:r>
              <a:rPr lang="en-GB" sz="1200" dirty="0" smtClean="0"/>
              <a:t>www.flickr.com/photos/light_seeker/7780857224</a:t>
            </a:r>
            <a:endParaRPr lang="en-GB"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Title 1"/>
          <p:cNvSpPr txBox="1">
            <a:spLocks noGrp="1"/>
          </p:cNvSpPr>
          <p:nvPr>
            <p:ph type="title"/>
          </p:nvPr>
        </p:nvSpPr>
        <p:spPr/>
        <p:txBody>
          <a:bodyPr/>
          <a:lstStyle/>
          <a:p>
            <a:r>
              <a:rPr lang="en-GB" altLang="en-US" dirty="0"/>
              <a:t>Which data does the pilot apply to?</a:t>
            </a:r>
          </a:p>
        </p:txBody>
      </p:sp>
      <p:sp>
        <p:nvSpPr>
          <p:cNvPr id="1048756" name="Content Placeholder 2"/>
          <p:cNvSpPr txBox="1">
            <a:spLocks noGrp="1"/>
          </p:cNvSpPr>
          <p:nvPr>
            <p:ph idx="1"/>
          </p:nvPr>
        </p:nvSpPr>
        <p:spPr>
          <a:xfrm>
            <a:off x="468313" y="1700213"/>
            <a:ext cx="8207375" cy="2563812"/>
          </a:xfrm>
        </p:spPr>
        <p:txBody>
          <a:bodyPr>
            <a:normAutofit fontScale="95833" lnSpcReduction="20000"/>
          </a:bodyPr>
          <a:lstStyle/>
          <a:p>
            <a:pPr eaLnBrk="1" hangingPunct="1"/>
            <a:r>
              <a:rPr lang="en-GB" altLang="en-US" sz="2400" dirty="0" smtClean="0"/>
              <a:t>Data, including associated metadata, needed to validate the results in scientific publications</a:t>
            </a:r>
          </a:p>
          <a:p>
            <a:pPr eaLnBrk="1" hangingPunct="1"/>
            <a:endParaRPr lang="en-GB" altLang="en-US" sz="2400" dirty="0" smtClean="0"/>
          </a:p>
          <a:p>
            <a:pPr eaLnBrk="1" hangingPunct="1"/>
            <a:r>
              <a:rPr lang="en-GB" altLang="en-US" sz="2400" dirty="0" smtClean="0"/>
              <a:t>Other curated and/or raw data, including associated metadata, as specified in the DMP</a:t>
            </a:r>
          </a:p>
        </p:txBody>
      </p:sp>
      <p:sp>
        <p:nvSpPr>
          <p:cNvPr id="1048757" name="TextBox 3"/>
          <p:cNvSpPr>
            <a:spLocks noChangeArrowheads="1"/>
          </p:cNvSpPr>
          <p:nvPr/>
        </p:nvSpPr>
        <p:spPr bwMode="auto">
          <a:xfrm>
            <a:off x="457200" y="4497388"/>
            <a:ext cx="8208963" cy="1198830"/>
          </a:xfrm>
          <a:prstGeom prst="roundRect">
            <a:avLst>
              <a:gd name="adj" fmla="val 16667"/>
            </a:avLst>
          </a:prstGeom>
          <a:solidFill>
            <a:srgbClr val="2DA2BF"/>
          </a:solidFill>
          <a:ln w="11430">
            <a:solidFill>
              <a:srgbClr val="1E768C"/>
            </a:solidFill>
            <a:miter lim="800000"/>
            <a:headEnd/>
            <a:tailEnd/>
          </a:ln>
        </p:spPr>
        <p:txBody>
          <a:bodyPr anchorCtr="1">
            <a:spAutoFit/>
          </a:bodyPr>
          <a:lstStyle/>
          <a:p>
            <a:pPr algn="ctr" defTabSz="457200">
              <a:spcAft>
                <a:spcPts val="1200"/>
              </a:spcAft>
            </a:pPr>
            <a:r>
              <a:rPr lang="en-GB" altLang="en-US" sz="2000" dirty="0">
                <a:solidFill>
                  <a:srgbClr val="FFFFFF"/>
                </a:solidFill>
              </a:rPr>
              <a:t>Doesn’t apply to all data (researchers to define as appropriate)</a:t>
            </a:r>
          </a:p>
          <a:p>
            <a:pPr algn="ctr" defTabSz="457200">
              <a:spcAft>
                <a:spcPts val="1200"/>
              </a:spcAft>
            </a:pPr>
            <a:r>
              <a:rPr lang="en-GB" altLang="en-US" sz="2000" dirty="0">
                <a:solidFill>
                  <a:srgbClr val="FFFFFF"/>
                </a:solidFill>
              </a:rPr>
              <a:t>Don’t have to share data if inappropriate  – exemptions apply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1" name="Title 1"/>
          <p:cNvSpPr txBox="1">
            <a:spLocks noGrp="1"/>
          </p:cNvSpPr>
          <p:nvPr>
            <p:ph type="title"/>
          </p:nvPr>
        </p:nvSpPr>
        <p:spPr>
          <a:xfrm>
            <a:off x="457200" y="339725"/>
            <a:ext cx="8467725" cy="688975"/>
          </a:xfrm>
        </p:spPr>
        <p:txBody>
          <a:bodyPr/>
          <a:lstStyle/>
          <a:p>
            <a:r>
              <a:rPr lang="en-GB" altLang="en-US" dirty="0"/>
              <a:t>Key requirements of the open data pilot </a:t>
            </a:r>
          </a:p>
        </p:txBody>
      </p:sp>
      <p:sp>
        <p:nvSpPr>
          <p:cNvPr id="1048762" name="Content Placeholder 2"/>
          <p:cNvSpPr txBox="1">
            <a:spLocks noGrp="1"/>
          </p:cNvSpPr>
          <p:nvPr>
            <p:ph idx="1"/>
          </p:nvPr>
        </p:nvSpPr>
        <p:spPr>
          <a:xfrm>
            <a:off x="323528" y="1412776"/>
            <a:ext cx="8183562" cy="4657725"/>
          </a:xfrm>
        </p:spPr>
        <p:txBody>
          <a:bodyPr>
            <a:noAutofit/>
          </a:bodyPr>
          <a:lstStyle/>
          <a:p>
            <a:pPr>
              <a:spcBef>
                <a:spcPts val="600"/>
              </a:spcBef>
              <a:spcAft>
                <a:spcPts val="1800"/>
              </a:spcAft>
            </a:pPr>
            <a:r>
              <a:rPr lang="en-GB" sz="2400" dirty="0" smtClean="0"/>
              <a:t>Beneficiaries participating in the Pilot will:</a:t>
            </a:r>
          </a:p>
          <a:p>
            <a:pPr lvl="1" indent="-457200">
              <a:spcBef>
                <a:spcPts val="600"/>
              </a:spcBef>
              <a:spcAft>
                <a:spcPts val="1800"/>
              </a:spcAft>
            </a:pPr>
            <a:r>
              <a:rPr lang="en-GB" sz="2400" dirty="0" smtClean="0"/>
              <a:t>Deposit data in a research data repository of their choice</a:t>
            </a:r>
          </a:p>
          <a:p>
            <a:pPr lvl="1" indent="-457200">
              <a:spcBef>
                <a:spcPts val="600"/>
              </a:spcBef>
              <a:spcAft>
                <a:spcPts val="1800"/>
              </a:spcAft>
            </a:pPr>
            <a:r>
              <a:rPr lang="fr-BE" sz="2400" dirty="0" smtClean="0"/>
              <a:t>Take measures to make it possible for others to access, mine, exploit, reproduce and disseminate the data free of charge</a:t>
            </a:r>
            <a:endParaRPr lang="en-GB" sz="2400" dirty="0" smtClean="0"/>
          </a:p>
          <a:p>
            <a:pPr lvl="1" indent="-457200">
              <a:spcBef>
                <a:spcPts val="600"/>
              </a:spcBef>
              <a:spcAft>
                <a:spcPts val="1800"/>
              </a:spcAft>
            </a:pPr>
            <a:r>
              <a:rPr lang="en-GB" sz="2400" dirty="0" smtClean="0"/>
              <a:t>Provide information about tools and instruments necessary for validating the results (where possible, provide the tools and instruments themselves)</a:t>
            </a:r>
            <a:endParaRPr lang="en-GB"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6" name="Title 1"/>
          <p:cNvSpPr txBox="1">
            <a:spLocks noGrp="1"/>
          </p:cNvSpPr>
          <p:nvPr>
            <p:ph type="title"/>
          </p:nvPr>
        </p:nvSpPr>
        <p:spPr/>
        <p:txBody>
          <a:bodyPr/>
          <a:lstStyle/>
          <a:p>
            <a:r>
              <a:rPr lang="en-GB" altLang="en-US" dirty="0"/>
              <a:t>Data Management Plans</a:t>
            </a:r>
          </a:p>
        </p:txBody>
      </p:sp>
      <p:sp>
        <p:nvSpPr>
          <p:cNvPr id="1048767" name="Content Placeholder 2"/>
          <p:cNvSpPr txBox="1">
            <a:spLocks noGrp="1"/>
          </p:cNvSpPr>
          <p:nvPr>
            <p:ph idx="1"/>
          </p:nvPr>
        </p:nvSpPr>
        <p:spPr>
          <a:xfrm>
            <a:off x="395536" y="1412776"/>
            <a:ext cx="8418513" cy="4437062"/>
          </a:xfrm>
        </p:spPr>
        <p:txBody>
          <a:bodyPr/>
          <a:lstStyle/>
          <a:p>
            <a:pPr marL="0" indent="0" eaLnBrk="1" fontAlgn="auto" hangingPunct="1">
              <a:spcBef>
                <a:spcPts val="300"/>
              </a:spcBef>
              <a:spcAft>
                <a:spcPts val="0"/>
              </a:spcAft>
              <a:buFont typeface="Wingdings 2"/>
              <a:buNone/>
            </a:pPr>
            <a:endParaRPr lang="en-GB" sz="1600" dirty="0" smtClean="0"/>
          </a:p>
          <a:p>
            <a:pPr marL="0" indent="0" eaLnBrk="1" fontAlgn="auto" hangingPunct="1">
              <a:spcAft>
                <a:spcPts val="0"/>
              </a:spcAft>
              <a:buFont typeface="Wingdings 2"/>
              <a:buNone/>
            </a:pPr>
            <a:r>
              <a:rPr lang="en-GB" dirty="0" smtClean="0"/>
              <a:t>Projects participating in the pilot will be required to develop a Data Management plan (DMP), in which they will specify what data will be open.</a:t>
            </a:r>
          </a:p>
          <a:p>
            <a:pPr marL="274320" indent="-274320" eaLnBrk="1" fontAlgn="auto" hangingPunct="1">
              <a:spcAft>
                <a:spcPts val="0"/>
              </a:spcAft>
              <a:buFont typeface="Wingdings 2"/>
              <a:buChar char=""/>
            </a:pPr>
            <a:endParaRPr lang="en-GB" dirty="0" smtClean="0"/>
          </a:p>
          <a:p>
            <a:pPr marL="274320" indent="-274320" eaLnBrk="1" fontAlgn="auto" hangingPunct="1">
              <a:spcAft>
                <a:spcPts val="0"/>
              </a:spcAft>
              <a:buFont typeface="Wingdings 2"/>
              <a:buNone/>
            </a:pPr>
            <a:endParaRPr lang="en-GB" dirty="0" smtClean="0"/>
          </a:p>
        </p:txBody>
      </p:sp>
      <p:sp>
        <p:nvSpPr>
          <p:cNvPr id="1048768" name="TextBox 3"/>
          <p:cNvSpPr>
            <a:spLocks noChangeArrowheads="1"/>
          </p:cNvSpPr>
          <p:nvPr/>
        </p:nvSpPr>
        <p:spPr bwMode="auto">
          <a:xfrm>
            <a:off x="765175" y="3762375"/>
            <a:ext cx="7505700" cy="2409060"/>
          </a:xfrm>
          <a:prstGeom prst="roundRect">
            <a:avLst>
              <a:gd name="adj" fmla="val 16667"/>
            </a:avLst>
          </a:prstGeom>
          <a:solidFill>
            <a:srgbClr val="2DA2BF"/>
          </a:solidFill>
          <a:ln w="11430">
            <a:solidFill>
              <a:srgbClr val="1E768C"/>
            </a:solidFill>
            <a:miter lim="800000"/>
            <a:headEnd/>
            <a:tailEnd/>
          </a:ln>
        </p:spPr>
        <p:txBody>
          <a:bodyPr anchorCtr="1">
            <a:spAutoFit/>
          </a:bodyPr>
          <a:lstStyle/>
          <a:p>
            <a:pPr algn="ctr" defTabSz="457200">
              <a:spcBef>
                <a:spcPts val="1800"/>
              </a:spcBef>
            </a:pPr>
            <a:r>
              <a:rPr lang="en-GB" altLang="en-US" sz="2000" dirty="0">
                <a:solidFill>
                  <a:srgbClr val="FFFFFF"/>
                </a:solidFill>
              </a:rPr>
              <a:t>Note that the Commission does NOT require applicants to  submit a DMP at the proposal stage.</a:t>
            </a:r>
          </a:p>
          <a:p>
            <a:pPr algn="ctr" defTabSz="457200">
              <a:spcBef>
                <a:spcPts val="1800"/>
              </a:spcBef>
            </a:pPr>
            <a:r>
              <a:rPr lang="en-GB" altLang="en-US" sz="2000" dirty="0">
                <a:solidFill>
                  <a:srgbClr val="FFFFFF"/>
                </a:solidFill>
              </a:rPr>
              <a:t>A DMP is therefore NOT part of the evaluation.  </a:t>
            </a:r>
          </a:p>
          <a:p>
            <a:pPr algn="ctr" defTabSz="457200">
              <a:spcBef>
                <a:spcPts val="1800"/>
              </a:spcBef>
            </a:pPr>
            <a:r>
              <a:rPr lang="en-GB" altLang="en-US" sz="2000" dirty="0">
                <a:solidFill>
                  <a:srgbClr val="FFFFFF"/>
                </a:solidFill>
              </a:rPr>
              <a:t>DMPs are a deliverable for those participating in the pilot.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2" name="Content Placeholder 2"/>
          <p:cNvSpPr txBox="1">
            <a:spLocks noGrp="1"/>
          </p:cNvSpPr>
          <p:nvPr>
            <p:ph idx="2"/>
          </p:nvPr>
        </p:nvSpPr>
        <p:spPr>
          <a:xfrm>
            <a:off x="301625" y="2471738"/>
            <a:ext cx="4342383" cy="3998912"/>
          </a:xfrm>
        </p:spPr>
        <p:txBody>
          <a:bodyPr>
            <a:normAutofit fontScale="83333" lnSpcReduction="10000"/>
          </a:bodyPr>
          <a:lstStyle/>
          <a:p>
            <a:pPr marL="0" indent="0" eaLnBrk="1" fontAlgn="auto" hangingPunct="1">
              <a:spcBef>
                <a:spcPts val="500"/>
              </a:spcBef>
              <a:spcAft>
                <a:spcPts val="0"/>
              </a:spcAft>
              <a:buFont typeface="Wingdings 2"/>
              <a:buNone/>
            </a:pPr>
            <a:r>
              <a:rPr lang="en-GB" sz="1900" dirty="0" smtClean="0"/>
              <a:t>Where relevant*, H2020 proposals can include a section on data management which is evaluated under the criterion ‘Impact’</a:t>
            </a:r>
          </a:p>
          <a:p>
            <a:pPr marL="285750" indent="-285750" eaLnBrk="1" fontAlgn="auto" hangingPunct="1">
              <a:spcBef>
                <a:spcPts val="1200"/>
              </a:spcBef>
              <a:spcAft>
                <a:spcPts val="0"/>
              </a:spcAft>
              <a:buFont typeface="Arial" panose="020B0604020202020204" pitchFamily="34" charset="0"/>
              <a:buChar char="•"/>
            </a:pPr>
            <a:r>
              <a:rPr lang="en-GB" sz="1900" dirty="0" smtClean="0"/>
              <a:t>What types of data will the project generate/collect?</a:t>
            </a:r>
          </a:p>
          <a:p>
            <a:pPr marL="285750" indent="-285750" eaLnBrk="1" fontAlgn="auto" hangingPunct="1">
              <a:spcBef>
                <a:spcPts val="1200"/>
              </a:spcBef>
              <a:spcAft>
                <a:spcPts val="0"/>
              </a:spcAft>
              <a:buFont typeface="Arial" panose="020B0604020202020204" pitchFamily="34" charset="0"/>
              <a:buChar char="•"/>
            </a:pPr>
            <a:r>
              <a:rPr lang="en-GB" sz="1900" dirty="0" smtClean="0"/>
              <a:t>What standards will be used?</a:t>
            </a:r>
          </a:p>
          <a:p>
            <a:pPr marL="285750" indent="-285750" eaLnBrk="1" fontAlgn="auto" hangingPunct="1">
              <a:spcBef>
                <a:spcPts val="1200"/>
              </a:spcBef>
              <a:spcAft>
                <a:spcPts val="0"/>
              </a:spcAft>
              <a:buFont typeface="Arial" panose="020B0604020202020204" pitchFamily="34" charset="0"/>
              <a:buChar char="•"/>
            </a:pPr>
            <a:r>
              <a:rPr lang="en-GB" sz="1900" dirty="0" smtClean="0"/>
              <a:t>How will this data be shared/made available? If not, why?</a:t>
            </a:r>
          </a:p>
          <a:p>
            <a:pPr marL="285750" indent="-285750" eaLnBrk="1" fontAlgn="auto" hangingPunct="1">
              <a:spcBef>
                <a:spcPts val="1200"/>
              </a:spcBef>
              <a:spcAft>
                <a:spcPts val="0"/>
              </a:spcAft>
              <a:buFont typeface="Arial" panose="020B0604020202020204" pitchFamily="34" charset="0"/>
              <a:buChar char="•"/>
            </a:pPr>
            <a:r>
              <a:rPr lang="en-GB" sz="1900" dirty="0" smtClean="0"/>
              <a:t>How will this data be curated and preserved?</a:t>
            </a:r>
          </a:p>
          <a:p>
            <a:pPr marL="274320" indent="-274320" eaLnBrk="1" fontAlgn="auto" hangingPunct="1">
              <a:spcBef>
                <a:spcPts val="1200"/>
              </a:spcBef>
              <a:spcAft>
                <a:spcPts val="0"/>
              </a:spcAft>
              <a:buFont typeface="Wingdings 2"/>
              <a:buNone/>
            </a:pPr>
            <a:r>
              <a:rPr lang="en-GB" sz="1200" dirty="0" smtClean="0"/>
              <a:t>* For “Research and Innovation actions” and “Innovation Actions”</a:t>
            </a:r>
          </a:p>
        </p:txBody>
      </p:sp>
      <p:sp>
        <p:nvSpPr>
          <p:cNvPr id="1048773" name="Content Placeholder 5"/>
          <p:cNvSpPr txBox="1">
            <a:spLocks noGrp="1"/>
          </p:cNvSpPr>
          <p:nvPr>
            <p:ph idx="4"/>
          </p:nvPr>
        </p:nvSpPr>
        <p:spPr>
          <a:xfrm>
            <a:off x="4841304" y="2471738"/>
            <a:ext cx="4123184" cy="3821112"/>
          </a:xfrm>
        </p:spPr>
        <p:txBody>
          <a:bodyPr>
            <a:normAutofit fontScale="94737" lnSpcReduction="20000"/>
          </a:bodyPr>
          <a:lstStyle/>
          <a:p>
            <a:pPr eaLnBrk="1" hangingPunct="1">
              <a:spcBef>
                <a:spcPts val="1200"/>
              </a:spcBef>
            </a:pPr>
            <a:r>
              <a:rPr lang="en-GB" altLang="en-US" sz="1900" dirty="0" smtClean="0"/>
              <a:t>DMPs are a project deliverable for those participating in the open data pilot.</a:t>
            </a:r>
          </a:p>
          <a:p>
            <a:pPr eaLnBrk="1" hangingPunct="1">
              <a:spcBef>
                <a:spcPts val="1200"/>
              </a:spcBef>
            </a:pPr>
            <a:r>
              <a:rPr lang="en-GB" altLang="en-US" sz="1900" dirty="0" smtClean="0"/>
              <a:t>Not a fixed document – should evolve and gain precision</a:t>
            </a:r>
          </a:p>
          <a:p>
            <a:pPr lvl="1" eaLnBrk="1" hangingPunct="1">
              <a:spcBef>
                <a:spcPts val="1200"/>
              </a:spcBef>
            </a:pPr>
            <a:r>
              <a:rPr lang="en-GB" altLang="en-US" sz="1900" dirty="0" smtClean="0">
                <a:solidFill>
                  <a:srgbClr val="000000"/>
                </a:solidFill>
              </a:rPr>
              <a:t>Deliver first version within initial 6 months of project</a:t>
            </a:r>
          </a:p>
          <a:p>
            <a:pPr lvl="1" eaLnBrk="1" hangingPunct="1">
              <a:spcBef>
                <a:spcPts val="1200"/>
              </a:spcBef>
            </a:pPr>
            <a:r>
              <a:rPr lang="en-GB" altLang="en-US" sz="1900" dirty="0" smtClean="0">
                <a:solidFill>
                  <a:srgbClr val="000000"/>
                </a:solidFill>
              </a:rPr>
              <a:t>More elaborate versions whenever important changes to the project occur. At least at the mid-term and final review.</a:t>
            </a:r>
          </a:p>
          <a:p>
            <a:pPr eaLnBrk="1" hangingPunct="1">
              <a:spcBef>
                <a:spcPts val="500"/>
              </a:spcBef>
            </a:pPr>
            <a:endParaRPr lang="en-GB" altLang="en-US" sz="1900" dirty="0" smtClean="0"/>
          </a:p>
          <a:p>
            <a:pPr eaLnBrk="1" hangingPunct="1"/>
            <a:endParaRPr lang="en-GB" altLang="en-US" dirty="0" smtClean="0"/>
          </a:p>
        </p:txBody>
      </p:sp>
      <p:sp>
        <p:nvSpPr>
          <p:cNvPr id="1048774" name="Title 1"/>
          <p:cNvSpPr txBox="1">
            <a:spLocks noGrp="1"/>
          </p:cNvSpPr>
          <p:nvPr>
            <p:ph type="title"/>
          </p:nvPr>
        </p:nvSpPr>
        <p:spPr>
          <a:xfrm>
            <a:off x="24571" y="476672"/>
            <a:ext cx="8964613" cy="758825"/>
          </a:xfrm>
        </p:spPr>
        <p:txBody>
          <a:bodyPr/>
          <a:lstStyle/>
          <a:p>
            <a:pPr eaLnBrk="1" hangingPunct="1"/>
            <a:r>
              <a:rPr lang="en-GB" altLang="en-US" dirty="0"/>
              <a:t>Info on </a:t>
            </a:r>
            <a:r>
              <a:rPr lang="en-GB" altLang="en-US" dirty="0" smtClean="0"/>
              <a:t>RDM: </a:t>
            </a:r>
            <a:r>
              <a:rPr lang="en-GB" altLang="en-US" dirty="0"/>
              <a:t>what and when</a:t>
            </a:r>
          </a:p>
        </p:txBody>
      </p:sp>
      <p:sp>
        <p:nvSpPr>
          <p:cNvPr id="1048775" name="TextBox 1"/>
          <p:cNvSpPr txBox="1"/>
          <p:nvPr/>
        </p:nvSpPr>
        <p:spPr>
          <a:xfrm>
            <a:off x="683568" y="1772816"/>
            <a:ext cx="3154680" cy="579882"/>
          </a:xfrm>
          <a:prstGeom prst="rect">
            <a:avLst/>
          </a:prstGeom>
          <a:noFill/>
        </p:spPr>
        <p:txBody>
          <a:bodyPr wrap="none" rtlCol="0">
            <a:spAutoFit/>
          </a:bodyPr>
          <a:lstStyle/>
          <a:p>
            <a:r>
              <a:rPr lang="en-GB" sz="2800" dirty="0" smtClean="0"/>
              <a:t>PROPOSAL STAGE</a:t>
            </a:r>
            <a:endParaRPr lang="en-GB" sz="2800" dirty="0"/>
          </a:p>
        </p:txBody>
      </p:sp>
      <p:sp>
        <p:nvSpPr>
          <p:cNvPr id="1048776" name="TextBox 8"/>
          <p:cNvSpPr txBox="1"/>
          <p:nvPr/>
        </p:nvSpPr>
        <p:spPr>
          <a:xfrm>
            <a:off x="5508104" y="1726885"/>
            <a:ext cx="2151379" cy="579882"/>
          </a:xfrm>
          <a:prstGeom prst="rect">
            <a:avLst/>
          </a:prstGeom>
          <a:noFill/>
        </p:spPr>
        <p:txBody>
          <a:bodyPr wrap="none" rtlCol="0">
            <a:spAutoFit/>
          </a:bodyPr>
          <a:lstStyle/>
          <a:p>
            <a:r>
              <a:rPr lang="en-GB" sz="2800" dirty="0" smtClean="0"/>
              <a:t>IN PROJECT</a:t>
            </a:r>
            <a:endParaRPr lang="en-GB"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0" name="Title 1"/>
          <p:cNvSpPr txBox="1">
            <a:spLocks noGrp="1"/>
          </p:cNvSpPr>
          <p:nvPr>
            <p:ph type="title"/>
          </p:nvPr>
        </p:nvSpPr>
        <p:spPr>
          <a:xfrm>
            <a:off x="467544" y="332656"/>
            <a:ext cx="8363272" cy="683994"/>
          </a:xfrm>
        </p:spPr>
        <p:txBody>
          <a:bodyPr/>
          <a:lstStyle/>
          <a:p>
            <a:pPr eaLnBrk="1" hangingPunct="1"/>
            <a:r>
              <a:rPr lang="en-GB" altLang="en-US" dirty="0"/>
              <a:t>Initial DMP (at 6 months)</a:t>
            </a:r>
          </a:p>
        </p:txBody>
      </p:sp>
      <p:sp>
        <p:nvSpPr>
          <p:cNvPr id="1048781" name="Content Placeholder 2"/>
          <p:cNvSpPr txBox="1">
            <a:spLocks noGrp="1"/>
          </p:cNvSpPr>
          <p:nvPr>
            <p:ph idx="1"/>
          </p:nvPr>
        </p:nvSpPr>
        <p:spPr>
          <a:xfrm>
            <a:off x="251520" y="1196752"/>
            <a:ext cx="8534400" cy="5015582"/>
          </a:xfrm>
        </p:spPr>
        <p:txBody>
          <a:bodyPr>
            <a:noAutofit/>
          </a:bodyPr>
          <a:lstStyle/>
          <a:p>
            <a:pPr eaLnBrk="1" hangingPunct="1">
              <a:lnSpc>
                <a:spcPct val="80000"/>
              </a:lnSpc>
              <a:spcBef>
                <a:spcPts val="300"/>
              </a:spcBef>
              <a:spcAft>
                <a:spcPts val="1200"/>
              </a:spcAft>
              <a:buFont typeface="Wingdings 2" pitchFamily="18" charset="2"/>
              <a:buNone/>
            </a:pPr>
            <a:r>
              <a:rPr lang="en-GB" altLang="en-US" sz="2000" dirty="0" smtClean="0"/>
              <a:t>The DMP should address the points below on a dataset by dataset basis:</a:t>
            </a:r>
          </a:p>
          <a:p>
            <a:pPr marL="285750" indent="-285750" eaLnBrk="1" hangingPunct="1">
              <a:lnSpc>
                <a:spcPct val="80000"/>
              </a:lnSpc>
              <a:spcBef>
                <a:spcPts val="300"/>
              </a:spcBef>
              <a:buFont typeface="Arial" panose="020B0604020202020204" pitchFamily="34" charset="0"/>
              <a:buChar char="•"/>
            </a:pPr>
            <a:r>
              <a:rPr lang="en-GB" altLang="en-US" sz="1800" dirty="0" smtClean="0"/>
              <a:t>Data set reference and name</a:t>
            </a:r>
          </a:p>
          <a:p>
            <a:pPr marL="274320" lvl="1" indent="0">
              <a:lnSpc>
                <a:spcPct val="80000"/>
              </a:lnSpc>
              <a:spcBef>
                <a:spcPts val="300"/>
              </a:spcBef>
              <a:buNone/>
            </a:pPr>
            <a:r>
              <a:rPr lang="en-GB" altLang="en-US" sz="1400" dirty="0" smtClean="0"/>
              <a:t>Identifier for the data set to be produced</a:t>
            </a:r>
          </a:p>
          <a:p>
            <a:pPr eaLnBrk="1" hangingPunct="1">
              <a:lnSpc>
                <a:spcPct val="80000"/>
              </a:lnSpc>
              <a:spcBef>
                <a:spcPts val="300"/>
              </a:spcBef>
              <a:buFont typeface="Wingdings 2" pitchFamily="18" charset="2"/>
              <a:buNone/>
            </a:pPr>
            <a:endParaRPr lang="en-GB" altLang="en-US" sz="600" b="1" dirty="0" smtClean="0"/>
          </a:p>
          <a:p>
            <a:pPr marL="285750" indent="-285750" eaLnBrk="1" hangingPunct="1">
              <a:lnSpc>
                <a:spcPct val="80000"/>
              </a:lnSpc>
              <a:spcBef>
                <a:spcPts val="300"/>
              </a:spcBef>
              <a:buFont typeface="Arial" panose="020B0604020202020204" pitchFamily="34" charset="0"/>
              <a:buChar char="•"/>
            </a:pPr>
            <a:r>
              <a:rPr lang="en-GB" altLang="en-US" sz="1800" dirty="0" smtClean="0"/>
              <a:t>Data </a:t>
            </a:r>
            <a:r>
              <a:rPr lang="en-GB" altLang="en-US" sz="1800" dirty="0"/>
              <a:t>set description</a:t>
            </a:r>
          </a:p>
          <a:p>
            <a:pPr marL="274320" lvl="1" indent="0">
              <a:lnSpc>
                <a:spcPct val="80000"/>
              </a:lnSpc>
              <a:spcBef>
                <a:spcPts val="300"/>
              </a:spcBef>
              <a:buNone/>
            </a:pPr>
            <a:r>
              <a:rPr lang="en-GB" altLang="en-US" sz="1400" dirty="0"/>
              <a:t>Description, origin and scale of the data that will be generated or collected, and to whom it could be useful</a:t>
            </a:r>
          </a:p>
          <a:p>
            <a:pPr marL="274320" lvl="1" indent="0">
              <a:lnSpc>
                <a:spcPct val="80000"/>
              </a:lnSpc>
              <a:spcBef>
                <a:spcPts val="300"/>
              </a:spcBef>
              <a:buNone/>
            </a:pPr>
            <a:r>
              <a:rPr lang="en-GB" altLang="en-US" sz="1400" dirty="0"/>
              <a:t>Information on the existence (or not) of similar data and the possibilities for integration and reuse</a:t>
            </a:r>
          </a:p>
          <a:p>
            <a:pPr eaLnBrk="1" hangingPunct="1">
              <a:lnSpc>
                <a:spcPct val="80000"/>
              </a:lnSpc>
              <a:spcBef>
                <a:spcPts val="300"/>
              </a:spcBef>
              <a:buFont typeface="Wingdings 2" pitchFamily="18" charset="2"/>
              <a:buNone/>
            </a:pPr>
            <a:endParaRPr lang="en-GB" altLang="en-US" sz="600" b="1" dirty="0" smtClean="0"/>
          </a:p>
          <a:p>
            <a:pPr marL="285750" indent="-285750">
              <a:lnSpc>
                <a:spcPct val="80000"/>
              </a:lnSpc>
              <a:spcBef>
                <a:spcPts val="300"/>
              </a:spcBef>
              <a:buFont typeface="Arial" panose="020B0604020202020204" pitchFamily="34" charset="0"/>
              <a:buChar char="•"/>
            </a:pPr>
            <a:r>
              <a:rPr lang="en-GB" altLang="en-US" sz="1800" dirty="0"/>
              <a:t>Standards and metadata</a:t>
            </a:r>
          </a:p>
          <a:p>
            <a:pPr marL="274320" lvl="1" indent="0">
              <a:lnSpc>
                <a:spcPct val="80000"/>
              </a:lnSpc>
              <a:spcBef>
                <a:spcPts val="300"/>
              </a:spcBef>
              <a:buNone/>
            </a:pPr>
            <a:r>
              <a:rPr lang="en-GB" altLang="en-US" sz="1400" dirty="0"/>
              <a:t>Reference to existing suitable standards of the discipline. If these do not exist, an outline of how and what metadata will be created.</a:t>
            </a:r>
          </a:p>
          <a:p>
            <a:pPr marL="285750" indent="-285750">
              <a:lnSpc>
                <a:spcPct val="80000"/>
              </a:lnSpc>
              <a:spcBef>
                <a:spcPts val="300"/>
              </a:spcBef>
              <a:buFont typeface="Arial" panose="020B0604020202020204" pitchFamily="34" charset="0"/>
              <a:buChar char="•"/>
            </a:pPr>
            <a:endParaRPr lang="en-GB" altLang="en-US" sz="600" dirty="0"/>
          </a:p>
          <a:p>
            <a:pPr marL="285750" indent="-285750">
              <a:lnSpc>
                <a:spcPct val="80000"/>
              </a:lnSpc>
              <a:spcBef>
                <a:spcPts val="300"/>
              </a:spcBef>
              <a:buFont typeface="Arial" panose="020B0604020202020204" pitchFamily="34" charset="0"/>
              <a:buChar char="•"/>
            </a:pPr>
            <a:r>
              <a:rPr lang="en-GB" altLang="en-US" sz="1800" dirty="0"/>
              <a:t>Data sharing</a:t>
            </a:r>
          </a:p>
          <a:p>
            <a:pPr marL="274320" lvl="1" indent="0">
              <a:lnSpc>
                <a:spcPct val="80000"/>
              </a:lnSpc>
              <a:spcBef>
                <a:spcPts val="300"/>
              </a:spcBef>
              <a:buNone/>
            </a:pPr>
            <a:r>
              <a:rPr lang="en-GB" altLang="en-US" sz="1400" dirty="0"/>
              <a:t>How the data will be shared - widely open or restricted to specific groups – or reasons why it cannot be shared</a:t>
            </a:r>
          </a:p>
          <a:p>
            <a:pPr marL="274320" lvl="1" indent="0">
              <a:lnSpc>
                <a:spcPct val="80000"/>
              </a:lnSpc>
              <a:spcBef>
                <a:spcPts val="300"/>
              </a:spcBef>
              <a:buNone/>
            </a:pPr>
            <a:r>
              <a:rPr lang="en-GB" altLang="en-US" sz="1400" dirty="0"/>
              <a:t>Access procedures, embargo periods (if any), and technical mechanisms for dissemination</a:t>
            </a:r>
          </a:p>
          <a:p>
            <a:pPr marL="274320" lvl="1" indent="0">
              <a:lnSpc>
                <a:spcPct val="80000"/>
              </a:lnSpc>
              <a:spcBef>
                <a:spcPts val="300"/>
              </a:spcBef>
              <a:buNone/>
            </a:pPr>
            <a:r>
              <a:rPr lang="en-GB" altLang="en-US" sz="1400" dirty="0"/>
              <a:t>Software and other tools necessary for re-use</a:t>
            </a:r>
          </a:p>
          <a:p>
            <a:pPr marL="274320" lvl="1" indent="0">
              <a:lnSpc>
                <a:spcPct val="80000"/>
              </a:lnSpc>
              <a:spcBef>
                <a:spcPts val="300"/>
              </a:spcBef>
              <a:buNone/>
            </a:pPr>
            <a:r>
              <a:rPr lang="en-GB" altLang="en-US" sz="1400" dirty="0"/>
              <a:t>Repository where data will be stored</a:t>
            </a:r>
          </a:p>
          <a:p>
            <a:pPr marL="285750" indent="-285750" eaLnBrk="1" hangingPunct="1">
              <a:lnSpc>
                <a:spcPct val="80000"/>
              </a:lnSpc>
              <a:spcBef>
                <a:spcPts val="300"/>
              </a:spcBef>
              <a:buFont typeface="Arial" panose="020B0604020202020204" pitchFamily="34" charset="0"/>
              <a:buChar char="•"/>
            </a:pPr>
            <a:endParaRPr lang="en-GB" altLang="en-US" sz="600" dirty="0"/>
          </a:p>
          <a:p>
            <a:pPr marL="285750" indent="-285750" eaLnBrk="1" hangingPunct="1">
              <a:lnSpc>
                <a:spcPct val="80000"/>
              </a:lnSpc>
              <a:spcBef>
                <a:spcPts val="300"/>
              </a:spcBef>
              <a:buFont typeface="Arial" panose="020B0604020202020204" pitchFamily="34" charset="0"/>
              <a:buChar char="•"/>
            </a:pPr>
            <a:r>
              <a:rPr lang="en-GB" altLang="en-US" sz="1800" dirty="0"/>
              <a:t>Archiving and preservation (including storage and backup)</a:t>
            </a:r>
          </a:p>
          <a:p>
            <a:pPr marL="274320" lvl="1" indent="0">
              <a:lnSpc>
                <a:spcPct val="80000"/>
              </a:lnSpc>
              <a:spcBef>
                <a:spcPts val="300"/>
              </a:spcBef>
              <a:buNone/>
            </a:pPr>
            <a:r>
              <a:rPr lang="en-GB" altLang="en-US" sz="1400" dirty="0"/>
              <a:t>Procedures for long-term preservation </a:t>
            </a:r>
          </a:p>
          <a:p>
            <a:pPr marL="274320" lvl="1" indent="0">
              <a:lnSpc>
                <a:spcPct val="80000"/>
              </a:lnSpc>
              <a:spcBef>
                <a:spcPts val="300"/>
              </a:spcBef>
              <a:buNone/>
            </a:pPr>
            <a:r>
              <a:rPr lang="en-GB" altLang="en-US" sz="1400" dirty="0"/>
              <a:t>How long the data should be preserved</a:t>
            </a:r>
          </a:p>
          <a:p>
            <a:pPr marL="274320" lvl="1" indent="0">
              <a:lnSpc>
                <a:spcPct val="80000"/>
              </a:lnSpc>
              <a:spcBef>
                <a:spcPts val="300"/>
              </a:spcBef>
              <a:buNone/>
            </a:pPr>
            <a:r>
              <a:rPr lang="en-GB" altLang="en-US" sz="1400" dirty="0"/>
              <a:t>Final data </a:t>
            </a:r>
            <a:r>
              <a:rPr lang="en-GB" altLang="en-US" sz="1400" dirty="0" smtClean="0"/>
              <a:t>volume</a:t>
            </a:r>
          </a:p>
          <a:p>
            <a:pPr marL="274320" lvl="1" indent="0">
              <a:lnSpc>
                <a:spcPct val="80000"/>
              </a:lnSpc>
              <a:spcBef>
                <a:spcPts val="300"/>
              </a:spcBef>
              <a:buNone/>
            </a:pPr>
            <a:r>
              <a:rPr lang="en-GB" altLang="en-US" sz="1400" dirty="0" smtClean="0"/>
              <a:t>How </a:t>
            </a:r>
            <a:r>
              <a:rPr lang="en-GB" altLang="en-US" sz="1400" dirty="0"/>
              <a:t>associated costs will be covered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5" name="Title 1"/>
          <p:cNvSpPr txBox="1">
            <a:spLocks noGrp="1"/>
          </p:cNvSpPr>
          <p:nvPr>
            <p:ph type="title"/>
          </p:nvPr>
        </p:nvSpPr>
        <p:spPr/>
        <p:txBody>
          <a:bodyPr/>
          <a:lstStyle/>
          <a:p>
            <a:r>
              <a:rPr lang="en-GB" altLang="en-US" dirty="0"/>
              <a:t>More elaborate DMP</a:t>
            </a:r>
          </a:p>
        </p:txBody>
      </p:sp>
      <p:sp>
        <p:nvSpPr>
          <p:cNvPr id="1048786" name="Content Placeholder 2"/>
          <p:cNvSpPr txBox="1">
            <a:spLocks noGrp="1"/>
          </p:cNvSpPr>
          <p:nvPr>
            <p:ph idx="1"/>
          </p:nvPr>
        </p:nvSpPr>
        <p:spPr>
          <a:xfrm>
            <a:off x="323528" y="1340768"/>
            <a:ext cx="8280920" cy="5184576"/>
          </a:xfrm>
        </p:spPr>
        <p:txBody>
          <a:bodyPr>
            <a:normAutofit fontScale="87500" lnSpcReduction="10000"/>
          </a:bodyPr>
          <a:lstStyle/>
          <a:p>
            <a:pPr marL="0" indent="0" eaLnBrk="1" hangingPunct="1">
              <a:spcBef>
                <a:spcPts val="400"/>
              </a:spcBef>
              <a:buFont typeface="Wingdings 2" pitchFamily="18" charset="2"/>
              <a:buNone/>
            </a:pPr>
            <a:r>
              <a:rPr lang="en-GB" altLang="en-US" sz="1800" dirty="0" smtClean="0"/>
              <a:t>Scientific research data should be easily:</a:t>
            </a:r>
          </a:p>
          <a:p>
            <a:pPr marL="0" indent="0" eaLnBrk="1" hangingPunct="1">
              <a:spcBef>
                <a:spcPts val="200"/>
              </a:spcBef>
              <a:buFont typeface="Wingdings 2" pitchFamily="18" charset="2"/>
              <a:buNone/>
            </a:pPr>
            <a:endParaRPr lang="en-GB" altLang="en-US" sz="800" dirty="0" smtClean="0"/>
          </a:p>
          <a:p>
            <a:pPr marL="0" indent="0" eaLnBrk="1" hangingPunct="1">
              <a:spcBef>
                <a:spcPts val="400"/>
              </a:spcBef>
              <a:buFont typeface="Wingdings 2" pitchFamily="18" charset="2"/>
              <a:buNone/>
            </a:pPr>
            <a:r>
              <a:rPr lang="en-GB" altLang="en-US" sz="1800" dirty="0" smtClean="0"/>
              <a:t>1. Discoverable</a:t>
            </a:r>
          </a:p>
          <a:p>
            <a:pPr marL="273050" lvl="1" indent="0" eaLnBrk="1" hangingPunct="1">
              <a:spcBef>
                <a:spcPts val="300"/>
              </a:spcBef>
              <a:buFont typeface="Wingdings" pitchFamily="2" charset="2"/>
              <a:buNone/>
            </a:pPr>
            <a:r>
              <a:rPr lang="en-GB" altLang="en-US" sz="1400" dirty="0" smtClean="0"/>
              <a:t>Are the data and software discoverable and identifiable by a standard mechanism e.g. DOIs?</a:t>
            </a:r>
          </a:p>
          <a:p>
            <a:pPr marL="0" indent="0" eaLnBrk="1" hangingPunct="1">
              <a:spcBef>
                <a:spcPts val="200"/>
              </a:spcBef>
              <a:buFont typeface="Wingdings 2" pitchFamily="18" charset="2"/>
              <a:buNone/>
            </a:pPr>
            <a:endParaRPr lang="en-GB" altLang="en-US" sz="800" dirty="0" smtClean="0"/>
          </a:p>
          <a:p>
            <a:pPr marL="0" indent="0" eaLnBrk="1" hangingPunct="1">
              <a:spcBef>
                <a:spcPts val="400"/>
              </a:spcBef>
              <a:buFont typeface="Wingdings 2" pitchFamily="18" charset="2"/>
              <a:buNone/>
            </a:pPr>
            <a:r>
              <a:rPr lang="en-GB" altLang="en-US" sz="1800" dirty="0" smtClean="0"/>
              <a:t>2. Accessible</a:t>
            </a:r>
          </a:p>
          <a:p>
            <a:pPr marL="273050" lvl="1" indent="0" eaLnBrk="1" hangingPunct="1">
              <a:spcBef>
                <a:spcPts val="300"/>
              </a:spcBef>
              <a:buFont typeface="Wingdings" pitchFamily="2" charset="2"/>
              <a:buNone/>
            </a:pPr>
            <a:r>
              <a:rPr lang="en-GB" altLang="en-US" sz="1400" dirty="0" smtClean="0"/>
              <a:t>Are the data accessible and under what conditions e.g. licenses, embargoes etc?</a:t>
            </a:r>
          </a:p>
          <a:p>
            <a:pPr marL="0" indent="0" eaLnBrk="1" hangingPunct="1">
              <a:spcBef>
                <a:spcPts val="200"/>
              </a:spcBef>
              <a:buFont typeface="Wingdings 2" pitchFamily="18" charset="2"/>
              <a:buNone/>
            </a:pPr>
            <a:endParaRPr lang="en-GB" altLang="en-US" sz="800" dirty="0" smtClean="0"/>
          </a:p>
          <a:p>
            <a:pPr marL="0" indent="0" eaLnBrk="1" hangingPunct="1">
              <a:spcBef>
                <a:spcPts val="400"/>
              </a:spcBef>
              <a:buFont typeface="Wingdings 2" pitchFamily="18" charset="2"/>
              <a:buNone/>
            </a:pPr>
            <a:r>
              <a:rPr lang="en-GB" altLang="en-US" sz="1800" dirty="0" smtClean="0"/>
              <a:t>3. Assessable and intelligible</a:t>
            </a:r>
          </a:p>
          <a:p>
            <a:pPr marL="273050" lvl="1" indent="0" eaLnBrk="1" hangingPunct="1">
              <a:spcBef>
                <a:spcPts val="300"/>
              </a:spcBef>
              <a:buFont typeface="Wingdings" pitchFamily="2" charset="2"/>
              <a:buNone/>
            </a:pPr>
            <a:r>
              <a:rPr lang="en-GB" altLang="en-US" sz="1400" dirty="0" smtClean="0"/>
              <a:t>Are the data and software assessable and intelligible to third parties for peer-review? E.g. can judgements be made about their reliability and the competence of those who created them?</a:t>
            </a:r>
          </a:p>
          <a:p>
            <a:pPr marL="0" indent="0" eaLnBrk="1" hangingPunct="1">
              <a:spcBef>
                <a:spcPts val="200"/>
              </a:spcBef>
              <a:buFont typeface="Wingdings 2" pitchFamily="18" charset="2"/>
              <a:buNone/>
            </a:pPr>
            <a:endParaRPr lang="en-GB" altLang="en-US" sz="800" dirty="0" smtClean="0"/>
          </a:p>
          <a:p>
            <a:pPr marL="0" indent="0" eaLnBrk="1" hangingPunct="1">
              <a:spcBef>
                <a:spcPts val="400"/>
              </a:spcBef>
              <a:buFont typeface="Wingdings 2" pitchFamily="18" charset="2"/>
              <a:buNone/>
            </a:pPr>
            <a:r>
              <a:rPr lang="en-GB" altLang="en-US" sz="1800" dirty="0" smtClean="0"/>
              <a:t>4. Useable beyond the original purpose for which it was collected</a:t>
            </a:r>
          </a:p>
          <a:p>
            <a:pPr marL="273050" lvl="1" indent="0" eaLnBrk="1" hangingPunct="1">
              <a:spcBef>
                <a:spcPts val="300"/>
              </a:spcBef>
              <a:buFont typeface="Wingdings" pitchFamily="2" charset="2"/>
              <a:buNone/>
            </a:pPr>
            <a:r>
              <a:rPr lang="en-GB" altLang="en-US" sz="1400" dirty="0" smtClean="0"/>
              <a:t>Are the data properly curated and stored together with the minimum software and documentation to be useful by third parties in the long-term?</a:t>
            </a:r>
          </a:p>
          <a:p>
            <a:pPr marL="0" indent="0" eaLnBrk="1" hangingPunct="1">
              <a:spcBef>
                <a:spcPts val="200"/>
              </a:spcBef>
              <a:buFont typeface="Wingdings 2" pitchFamily="18" charset="2"/>
              <a:buNone/>
            </a:pPr>
            <a:endParaRPr lang="en-GB" altLang="en-US" sz="800" dirty="0" smtClean="0"/>
          </a:p>
          <a:p>
            <a:pPr marL="0" indent="0" eaLnBrk="1" hangingPunct="1">
              <a:spcBef>
                <a:spcPts val="400"/>
              </a:spcBef>
              <a:buFont typeface="Wingdings 2" pitchFamily="18" charset="2"/>
              <a:buNone/>
            </a:pPr>
            <a:r>
              <a:rPr lang="en-GB" altLang="en-US" sz="1800" dirty="0" smtClean="0"/>
              <a:t>5. Interoperable to specific quality standards</a:t>
            </a:r>
          </a:p>
          <a:p>
            <a:pPr marL="273050" lvl="1" indent="0" eaLnBrk="1" hangingPunct="1">
              <a:spcBef>
                <a:spcPts val="300"/>
              </a:spcBef>
              <a:buFont typeface="Wingdings" pitchFamily="2" charset="2"/>
              <a:buNone/>
            </a:pPr>
            <a:r>
              <a:rPr lang="en-GB" altLang="en-US" sz="1400" dirty="0" smtClean="0"/>
              <a:t>Are the data and software interoperable, allowing data exchange? E.g. were common formats and standards for metadata used?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ext Placeholder 3"/>
          <p:cNvSpPr>
            <a:spLocks noGrp="1"/>
          </p:cNvSpPr>
          <p:nvPr>
            <p:ph type="body" idx="1"/>
          </p:nvPr>
        </p:nvSpPr>
        <p:spPr/>
        <p:txBody>
          <a:bodyPr/>
          <a:lstStyle/>
          <a:p>
            <a:r>
              <a:rPr lang="en-GB" dirty="0" smtClean="0"/>
              <a:t>What is open science?</a:t>
            </a:r>
            <a:endParaRPr lang="en-GB" dirty="0"/>
          </a:p>
        </p:txBody>
      </p:sp>
      <p:pic>
        <p:nvPicPr>
          <p:cNvPr id="2097163" name="Picture Placeholder 6" descr="Picture4.jpg"/>
          <p:cNvPicPr>
            <a:picLocks noGrp="1" noChangeAspect="1"/>
          </p:cNvPicPr>
          <p:nvPr>
            <p:ph type="pic" sz="quarter" idx="10"/>
          </p:nvPr>
        </p:nvPicPr>
        <p:blipFill>
          <a:blip r:embed="rId2"/>
          <a:srcRect t="4962" b="4962"/>
          <a:stretch>
            <a:fillRect/>
          </a:stretch>
        </p:blipFill>
        <p:spPr/>
      </p:pic>
      <p:sp>
        <p:nvSpPr>
          <p:cNvPr id="1048657" name="Text Placeholder 5"/>
          <p:cNvSpPr>
            <a:spLocks noGrp="1"/>
          </p:cNvSpPr>
          <p:nvPr>
            <p:ph type="body" sz="quarter" idx="11"/>
          </p:nvPr>
        </p:nvSpPr>
        <p:spPr/>
        <p:txBody>
          <a:bodyPr/>
          <a:lstStyle/>
          <a:p>
            <a:r>
              <a:rPr lang="en-GB" dirty="0" smtClean="0"/>
              <a:t>Some definitions and clarifications</a:t>
            </a:r>
            <a:endParaRPr lang="en-GB" dirty="0"/>
          </a:p>
        </p:txBody>
      </p:sp>
      <p:sp>
        <p:nvSpPr>
          <p:cNvPr id="1048658" name="TextBox 7"/>
          <p:cNvSpPr txBox="1"/>
          <p:nvPr/>
        </p:nvSpPr>
        <p:spPr>
          <a:xfrm>
            <a:off x="3752491" y="6559986"/>
            <a:ext cx="5356013" cy="261610"/>
          </a:xfrm>
          <a:prstGeom prst="rect">
            <a:avLst/>
          </a:prstGeom>
          <a:noFill/>
        </p:spPr>
        <p:txBody>
          <a:bodyPr wrap="square" rtlCol="0">
            <a:spAutoFit/>
          </a:bodyPr>
          <a:lstStyle/>
          <a:p>
            <a:r>
              <a:rPr lang="en-GB" sz="1100" dirty="0" smtClean="0">
                <a:solidFill>
                  <a:schemeClr val="bg1"/>
                </a:solidFill>
                <a:latin typeface="Trebuchet MS" pitchFamily="34" charset="0"/>
              </a:rPr>
              <a:t>Image CC-BY-NC-SA by Tom </a:t>
            </a:r>
            <a:r>
              <a:rPr lang="en-GB" sz="1100" dirty="0" err="1" smtClean="0">
                <a:solidFill>
                  <a:schemeClr val="bg1"/>
                </a:solidFill>
                <a:latin typeface="Trebuchet MS" pitchFamily="34" charset="0"/>
              </a:rPr>
              <a:t>Magllery</a:t>
            </a:r>
            <a:r>
              <a:rPr lang="en-GB" sz="1100" dirty="0" smtClean="0">
                <a:solidFill>
                  <a:schemeClr val="bg1"/>
                </a:solidFill>
                <a:latin typeface="Trebuchet MS" pitchFamily="34" charset="0"/>
              </a:rPr>
              <a:t> www.flickr.com/photos/lwr/13442910354</a:t>
            </a:r>
            <a:endParaRPr lang="en-GB" sz="1100" dirty="0">
              <a:solidFill>
                <a:schemeClr val="bg1"/>
              </a:solidFill>
              <a:latin typeface="Trebuchet MS"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0" name="Title 1"/>
          <p:cNvSpPr txBox="1">
            <a:spLocks noGrp="1"/>
          </p:cNvSpPr>
          <p:nvPr>
            <p:ph type="title"/>
          </p:nvPr>
        </p:nvSpPr>
        <p:spPr>
          <a:xfrm>
            <a:off x="251520" y="440750"/>
            <a:ext cx="8568952" cy="683994"/>
          </a:xfrm>
        </p:spPr>
        <p:txBody>
          <a:bodyPr/>
          <a:lstStyle/>
          <a:p>
            <a:pPr eaLnBrk="1" hangingPunct="1"/>
            <a:r>
              <a:rPr lang="en-GB" altLang="en-US" dirty="0" smtClean="0"/>
              <a:t>Guidelines from the Commission</a:t>
            </a:r>
          </a:p>
        </p:txBody>
      </p:sp>
      <p:sp>
        <p:nvSpPr>
          <p:cNvPr id="1048791" name="Content Placeholder 2"/>
          <p:cNvSpPr txBox="1">
            <a:spLocks noGrp="1"/>
          </p:cNvSpPr>
          <p:nvPr>
            <p:ph idx="1"/>
          </p:nvPr>
        </p:nvSpPr>
        <p:spPr>
          <a:xfrm>
            <a:off x="301625" y="1527175"/>
            <a:ext cx="8504238" cy="4572000"/>
          </a:xfrm>
        </p:spPr>
        <p:txBody>
          <a:bodyPr>
            <a:normAutofit fontScale="94444" lnSpcReduction="20000"/>
          </a:bodyPr>
          <a:lstStyle/>
          <a:p>
            <a:pPr marL="342900" indent="-342900" eaLnBrk="1" fontAlgn="auto" hangingPunct="1">
              <a:spcAft>
                <a:spcPts val="0"/>
              </a:spcAft>
              <a:buSzPct val="100000"/>
              <a:buFont typeface="Arial" panose="020B0604020202020204" pitchFamily="34" charset="0"/>
              <a:buChar char="•"/>
            </a:pPr>
            <a:r>
              <a:rPr lang="en-GB" sz="2500" dirty="0" smtClean="0"/>
              <a:t>Factsheet on Open Access</a:t>
            </a:r>
          </a:p>
          <a:p>
            <a:pPr marL="560070" lvl="2" indent="-285750" eaLnBrk="1" fontAlgn="auto" hangingPunct="1">
              <a:spcBef>
                <a:spcPts val="400"/>
              </a:spcBef>
              <a:spcAft>
                <a:spcPts val="0"/>
              </a:spcAft>
              <a:buClrTx/>
              <a:buSzPct val="100000"/>
              <a:buFont typeface="Calibri" panose="020F0502020204030204" pitchFamily="34" charset="0"/>
              <a:buChar char="–"/>
            </a:pPr>
            <a:r>
              <a:rPr lang="en-GB" sz="1800" dirty="0" smtClean="0">
                <a:hlinkClick r:id="rId2"/>
              </a:rPr>
              <a:t>https://ec.europa.eu/programmes/horizon2020/sites/horizon2020/files/FactSheet_Open_Access.pdf</a:t>
            </a:r>
            <a:endParaRPr lang="en-GB" sz="1800" dirty="0" smtClean="0"/>
          </a:p>
          <a:p>
            <a:pPr marL="342900" indent="-342900" eaLnBrk="1" fontAlgn="auto" hangingPunct="1">
              <a:spcAft>
                <a:spcPts val="0"/>
              </a:spcAft>
              <a:buSzPct val="100000"/>
              <a:buFont typeface="Arial" panose="020B0604020202020204" pitchFamily="34" charset="0"/>
              <a:buChar char="•"/>
            </a:pPr>
            <a:endParaRPr lang="en-GB" sz="2500" dirty="0" smtClean="0"/>
          </a:p>
          <a:p>
            <a:pPr marL="342900" indent="-342900" eaLnBrk="1" fontAlgn="auto" hangingPunct="1">
              <a:spcAft>
                <a:spcPts val="0"/>
              </a:spcAft>
              <a:buSzPct val="100000"/>
              <a:buFont typeface="Arial" panose="020B0604020202020204" pitchFamily="34" charset="0"/>
              <a:buChar char="•"/>
            </a:pPr>
            <a:r>
              <a:rPr lang="en-GB" sz="2500" dirty="0" smtClean="0"/>
              <a:t>Guidelines on Open Access to Scientific Publications and Research Data in Horizon 2020</a:t>
            </a:r>
          </a:p>
          <a:p>
            <a:pPr marL="594899" lvl="2" indent="-342900" eaLnBrk="1" fontAlgn="auto" hangingPunct="1">
              <a:spcAft>
                <a:spcPts val="0"/>
              </a:spcAft>
              <a:buClrTx/>
              <a:buSzPct val="100000"/>
              <a:buFont typeface="Calibri" panose="020F0502020204030204" pitchFamily="34" charset="0"/>
              <a:buChar char="–"/>
            </a:pPr>
            <a:r>
              <a:rPr lang="en-GB" sz="1900" dirty="0" smtClean="0">
                <a:hlinkClick r:id="rId3"/>
              </a:rPr>
              <a:t>http://ec.europa.eu/research/participants/data/ref/h2020/grants_manual/hi/oa_pilot/h2020-hi-oa-pilot-guide_en.pdf</a:t>
            </a:r>
            <a:r>
              <a:rPr lang="en-GB" sz="1900" dirty="0" smtClean="0"/>
              <a:t> </a:t>
            </a:r>
          </a:p>
          <a:p>
            <a:pPr marL="594899" lvl="2" indent="-342900" eaLnBrk="1" fontAlgn="auto" hangingPunct="1">
              <a:spcAft>
                <a:spcPts val="0"/>
              </a:spcAft>
              <a:buClrTx/>
              <a:buSzPct val="100000"/>
            </a:pPr>
            <a:endParaRPr lang="en-GB" sz="2500" dirty="0" smtClean="0"/>
          </a:p>
          <a:p>
            <a:pPr marL="342900" indent="-342900" eaLnBrk="1" fontAlgn="auto" hangingPunct="1">
              <a:spcAft>
                <a:spcPts val="0"/>
              </a:spcAft>
              <a:buSzPct val="100000"/>
              <a:buFont typeface="Arial" panose="020B0604020202020204" pitchFamily="34" charset="0"/>
              <a:buChar char="•"/>
            </a:pPr>
            <a:r>
              <a:rPr lang="en-GB" sz="2500" dirty="0" smtClean="0"/>
              <a:t>Guidelines on Data Management in Horizon 2020</a:t>
            </a:r>
          </a:p>
          <a:p>
            <a:pPr marL="594899" lvl="2" indent="-342900" eaLnBrk="1" fontAlgn="auto" hangingPunct="1">
              <a:spcAft>
                <a:spcPts val="0"/>
              </a:spcAft>
              <a:buClrTx/>
              <a:buSzPct val="100000"/>
              <a:buFont typeface="Calibri" panose="020F0502020204030204" pitchFamily="34" charset="0"/>
              <a:buChar char="–"/>
            </a:pPr>
            <a:r>
              <a:rPr lang="en-GB" sz="1900" dirty="0" smtClean="0">
                <a:hlinkClick r:id="rId4"/>
              </a:rPr>
              <a:t>http://ec.europa.eu/research/participants/data/ref/h2020/grants_manual/hi/oa_pilot/h2020-hi-oa-data-mgt_en.pdf</a:t>
            </a:r>
          </a:p>
          <a:p>
            <a:pPr marL="273597" indent="-273597" eaLnBrk="1" fontAlgn="auto" hangingPunct="1">
              <a:spcAft>
                <a:spcPts val="0"/>
              </a:spcAft>
              <a:buSzPct val="100000"/>
              <a:buFont typeface="Wingdings 2"/>
              <a:buNone/>
            </a:pPr>
            <a:endParaRPr lang="en-GB" sz="25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4" name="Title 1"/>
          <p:cNvSpPr>
            <a:spLocks noGrp="1"/>
          </p:cNvSpPr>
          <p:nvPr>
            <p:ph type="title"/>
          </p:nvPr>
        </p:nvSpPr>
        <p:spPr>
          <a:xfrm>
            <a:off x="179512" y="908720"/>
            <a:ext cx="8363272" cy="683994"/>
          </a:xfrm>
        </p:spPr>
        <p:txBody>
          <a:bodyPr/>
          <a:lstStyle/>
          <a:p>
            <a:r>
              <a:rPr lang="en-GB" sz="5400" dirty="0" smtClean="0"/>
              <a:t>Thanks for listening</a:t>
            </a:r>
            <a:r>
              <a:rPr lang="en-GB" b="0" dirty="0"/>
              <a:t> </a:t>
            </a:r>
            <a:endParaRPr lang="en-GB" dirty="0"/>
          </a:p>
        </p:txBody>
      </p:sp>
      <p:sp>
        <p:nvSpPr>
          <p:cNvPr id="1048795" name="Content Placeholder 2"/>
          <p:cNvSpPr>
            <a:spLocks noGrp="1"/>
          </p:cNvSpPr>
          <p:nvPr>
            <p:ph idx="1"/>
          </p:nvPr>
        </p:nvSpPr>
        <p:spPr>
          <a:xfrm>
            <a:off x="395536" y="2492896"/>
            <a:ext cx="7560840" cy="4248472"/>
          </a:xfrm>
        </p:spPr>
        <p:txBody>
          <a:bodyPr>
            <a:normAutofit fontScale="86364" lnSpcReduction="20000"/>
          </a:bodyPr>
          <a:lstStyle/>
          <a:p>
            <a:pPr algn="ctr"/>
            <a:r>
              <a:rPr lang="en-GB" sz="3200" dirty="0"/>
              <a:t>DCC </a:t>
            </a:r>
            <a:r>
              <a:rPr lang="en-GB" sz="3200" dirty="0" smtClean="0"/>
              <a:t>resources:</a:t>
            </a:r>
            <a:endParaRPr lang="en-GB" sz="3200" dirty="0"/>
          </a:p>
          <a:p>
            <a:pPr algn="ctr"/>
            <a:r>
              <a:rPr lang="en-GB" sz="3200" dirty="0" smtClean="0">
                <a:hlinkClick r:id="rId2"/>
              </a:rPr>
              <a:t>www.dcc.ac.uk/resources</a:t>
            </a:r>
            <a:endParaRPr lang="en-GB" sz="4000" u="sng" dirty="0"/>
          </a:p>
          <a:p>
            <a:pPr algn="ctr"/>
            <a:endParaRPr lang="en-GB" sz="3200" dirty="0" smtClean="0"/>
          </a:p>
          <a:p>
            <a:pPr algn="ctr"/>
            <a:r>
              <a:rPr lang="en-GB" sz="3200" dirty="0" smtClean="0"/>
              <a:t>Follow </a:t>
            </a:r>
            <a:r>
              <a:rPr lang="en-GB" sz="3200" dirty="0"/>
              <a:t>us on twitter:</a:t>
            </a:r>
          </a:p>
          <a:p>
            <a:pPr algn="ctr"/>
            <a:r>
              <a:rPr lang="en-GB" sz="3200" dirty="0"/>
              <a:t> @digitalcuration and #</a:t>
            </a:r>
            <a:r>
              <a:rPr lang="en-GB" sz="3200" dirty="0" err="1" smtClean="0"/>
              <a:t>ukdcc</a:t>
            </a:r>
            <a:endParaRPr lang="en-GB" sz="3200" dirty="0" smtClean="0"/>
          </a:p>
          <a:p>
            <a:pPr algn="ctr"/>
            <a:endParaRPr lang="en-GB" sz="6400" dirty="0"/>
          </a:p>
          <a:p>
            <a:r>
              <a:rPr lang="en-GB" sz="2200" dirty="0" smtClean="0"/>
              <a:t>Acknowledgement: many </a:t>
            </a:r>
            <a:r>
              <a:rPr lang="en-GB" sz="2200" smtClean="0"/>
              <a:t>thanks to </a:t>
            </a:r>
            <a:r>
              <a:rPr lang="en-GB" sz="2200" dirty="0" smtClean="0"/>
              <a:t>Birgit Schmidt for the details on the EC’s open access requirements, courtesy of the FOSTER project</a:t>
            </a:r>
            <a:endParaRPr lang="en-GB" sz="2200" dirty="0"/>
          </a:p>
          <a:p>
            <a:endParaRPr lang="en-GB" dirty="0"/>
          </a:p>
        </p:txBody>
      </p:sp>
      <p:pic>
        <p:nvPicPr>
          <p:cNvPr id="2097173" name="Picture 14"/>
          <p:cNvPicPr>
            <a:picLocks noChangeAspect="1" noChangeArrowheads="1"/>
          </p:cNvPicPr>
          <p:nvPr/>
        </p:nvPicPr>
        <p:blipFill rotWithShape="1">
          <a:blip r:embed="rId3" cstate="print"/>
          <a:srcRect r="22881"/>
          <a:stretch>
            <a:fillRect/>
          </a:stretch>
        </p:blipFill>
        <p:spPr bwMode="auto">
          <a:xfrm>
            <a:off x="8376174" y="0"/>
            <a:ext cx="804338"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itle 1"/>
          <p:cNvSpPr>
            <a:spLocks noGrp="1"/>
          </p:cNvSpPr>
          <p:nvPr>
            <p:ph type="title"/>
          </p:nvPr>
        </p:nvSpPr>
        <p:spPr/>
        <p:txBody>
          <a:bodyPr/>
          <a:lstStyle/>
          <a:p>
            <a:r>
              <a:rPr lang="en-GB" dirty="0" smtClean="0"/>
              <a:t>What is open science?</a:t>
            </a:r>
            <a:endParaRPr lang="en-GB" dirty="0"/>
          </a:p>
        </p:txBody>
      </p:sp>
      <p:sp>
        <p:nvSpPr>
          <p:cNvPr id="1048660" name="Content Placeholder 2"/>
          <p:cNvSpPr>
            <a:spLocks noGrp="1"/>
          </p:cNvSpPr>
          <p:nvPr>
            <p:ph idx="1"/>
          </p:nvPr>
        </p:nvSpPr>
        <p:spPr>
          <a:xfrm>
            <a:off x="589084" y="1556792"/>
            <a:ext cx="8159379" cy="4525963"/>
          </a:xfrm>
        </p:spPr>
        <p:txBody>
          <a:bodyPr>
            <a:normAutofit fontScale="94444" lnSpcReduction="20000"/>
          </a:bodyPr>
          <a:lstStyle/>
          <a:p>
            <a:pPr marL="0" indent="0" algn="ctr">
              <a:buNone/>
            </a:pPr>
            <a:r>
              <a:rPr lang="en-GB" sz="2800" dirty="0" smtClean="0"/>
              <a:t>“science carried out and communicated in a manner which allows others to contribute, collaborate and add to the research effort, with all kinds of data, results and protocols made freely available at different stages of the research process.”</a:t>
            </a:r>
          </a:p>
          <a:p>
            <a:pPr marL="0" indent="0" algn="r">
              <a:buNone/>
            </a:pPr>
            <a:endParaRPr lang="en-GB" sz="2800" dirty="0" smtClean="0"/>
          </a:p>
          <a:p>
            <a:pPr marL="0" indent="0" algn="r">
              <a:buNone/>
            </a:pPr>
            <a:r>
              <a:rPr lang="en-GB" sz="2000" dirty="0" smtClean="0"/>
              <a:t>Research Information Network, Open Science case studies</a:t>
            </a:r>
          </a:p>
          <a:p>
            <a:pPr marL="0" indent="0" algn="r">
              <a:buNone/>
            </a:pPr>
            <a:r>
              <a:rPr lang="en-GB" sz="1800" dirty="0" smtClean="0">
                <a:hlinkClick r:id="rId3"/>
              </a:rPr>
              <a:t>www.rin.ac.uk/our-work/data-management-and-curation/</a:t>
            </a:r>
          </a:p>
          <a:p>
            <a:pPr marL="0" indent="0" algn="r">
              <a:buNone/>
            </a:pPr>
            <a:r>
              <a:rPr lang="en-GB" sz="1800" dirty="0" smtClean="0">
                <a:hlinkClick r:id="rId3"/>
              </a:rPr>
              <a:t>open-science-case-studies</a:t>
            </a:r>
            <a:r>
              <a:rPr lang="en-GB" sz="1800" dirty="0" smtClean="0"/>
              <a:t> </a:t>
            </a:r>
            <a:endParaRPr lang="en-GB"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Title 1"/>
          <p:cNvSpPr>
            <a:spLocks noGrp="1"/>
          </p:cNvSpPr>
          <p:nvPr>
            <p:ph type="title"/>
          </p:nvPr>
        </p:nvSpPr>
        <p:spPr/>
        <p:txBody>
          <a:bodyPr/>
          <a:lstStyle/>
          <a:p>
            <a:r>
              <a:rPr lang="en-GB" dirty="0" smtClean="0"/>
              <a:t>More than open access publishing</a:t>
            </a:r>
            <a:endParaRPr lang="en-GB" dirty="0"/>
          </a:p>
        </p:txBody>
      </p:sp>
      <p:pic>
        <p:nvPicPr>
          <p:cNvPr id="2097164" name="Content Placeholder 3"/>
          <p:cNvPicPr>
            <a:picLocks noGrp="1" noChangeAspect="1"/>
          </p:cNvPicPr>
          <p:nvPr>
            <p:ph idx="1"/>
          </p:nvPr>
        </p:nvPicPr>
        <p:blipFill>
          <a:blip r:embed="rId2"/>
          <a:stretch>
            <a:fillRect/>
          </a:stretch>
        </p:blipFill>
        <p:spPr>
          <a:xfrm>
            <a:off x="576942" y="2037737"/>
            <a:ext cx="8027096" cy="3657917"/>
          </a:xfrm>
        </p:spPr>
      </p:pic>
      <p:sp>
        <p:nvSpPr>
          <p:cNvPr id="1048665" name="Rectangle 4"/>
          <p:cNvSpPr/>
          <p:nvPr/>
        </p:nvSpPr>
        <p:spPr>
          <a:xfrm>
            <a:off x="2362200" y="6164721"/>
            <a:ext cx="6400800" cy="608711"/>
          </a:xfrm>
          <a:prstGeom prst="rect">
            <a:avLst/>
          </a:prstGeom>
        </p:spPr>
        <p:txBody>
          <a:bodyPr wrap="square">
            <a:spAutoFit/>
          </a:bodyPr>
          <a:lstStyle/>
          <a:p>
            <a:r>
              <a:rPr lang="en-GB" sz="1400" dirty="0" smtClean="0">
                <a:latin typeface="Trebuchet MS" panose="020B0603020202020204" pitchFamily="34" charset="0"/>
              </a:rPr>
              <a:t>CC-BY Andreas </a:t>
            </a:r>
            <a:r>
              <a:rPr lang="en-GB" sz="1400" dirty="0" err="1" smtClean="0">
                <a:latin typeface="Trebuchet MS" panose="020B0603020202020204" pitchFamily="34" charset="0"/>
              </a:rPr>
              <a:t>Neuhold</a:t>
            </a:r>
            <a:r>
              <a:rPr lang="en-GB" sz="1400" dirty="0" smtClean="0">
                <a:latin typeface="Trebuchet MS" panose="020B0603020202020204" pitchFamily="34" charset="0"/>
              </a:rPr>
              <a:t> </a:t>
            </a:r>
            <a:r>
              <a:rPr lang="en-GB" sz="1400" dirty="0" smtClean="0">
                <a:latin typeface="Trebuchet MS" panose="020B0603020202020204" pitchFamily="34" charset="0"/>
                <a:hlinkClick r:id="rId3"/>
              </a:rPr>
              <a:t>https</a:t>
            </a:r>
            <a:r>
              <a:rPr lang="en-GB" sz="1400" dirty="0">
                <a:latin typeface="Trebuchet MS" panose="020B0603020202020204" pitchFamily="34" charset="0"/>
                <a:hlinkClick r:id="rId3"/>
              </a:rPr>
              <a:t>://commons.wikimedia.org/wiki/File:Open_Science_-_</a:t>
            </a:r>
            <a:r>
              <a:rPr lang="en-GB" sz="1400" dirty="0" smtClean="0">
                <a:latin typeface="Trebuchet MS" panose="020B0603020202020204" pitchFamily="34" charset="0"/>
                <a:hlinkClick r:id="rId3"/>
              </a:rPr>
              <a:t>Prinzipien.png</a:t>
            </a:r>
            <a:r>
              <a:rPr lang="en-GB" sz="1400" dirty="0" smtClean="0">
                <a:latin typeface="Trebuchet MS" panose="020B0603020202020204" pitchFamily="34" charset="0"/>
              </a:rPr>
              <a:t> </a:t>
            </a:r>
            <a:endParaRPr lang="en-GB" sz="1400" dirty="0">
              <a:latin typeface="Trebuchet MS" panose="020B0603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title"/>
          </p:nvPr>
        </p:nvSpPr>
        <p:spPr/>
        <p:txBody>
          <a:bodyPr/>
          <a:lstStyle/>
          <a:p>
            <a:r>
              <a:rPr lang="en-GB" dirty="0" smtClean="0"/>
              <a:t>Open access to publications</a:t>
            </a:r>
            <a:endParaRPr lang="en-GB" dirty="0"/>
          </a:p>
        </p:txBody>
      </p:sp>
      <p:sp>
        <p:nvSpPr>
          <p:cNvPr id="1048637" name="Content Placeholder 2"/>
          <p:cNvSpPr>
            <a:spLocks noGrp="1"/>
          </p:cNvSpPr>
          <p:nvPr>
            <p:ph idx="1"/>
          </p:nvPr>
        </p:nvSpPr>
        <p:spPr>
          <a:xfrm>
            <a:off x="263769" y="1611086"/>
            <a:ext cx="8686800" cy="4672672"/>
          </a:xfrm>
        </p:spPr>
        <p:txBody>
          <a:bodyPr>
            <a:normAutofit fontScale="85714" lnSpcReduction="20000"/>
          </a:bodyPr>
          <a:lstStyle/>
          <a:p>
            <a:pPr>
              <a:spcBef>
                <a:spcPts val="600"/>
              </a:spcBef>
              <a:spcAft>
                <a:spcPts val="3000"/>
              </a:spcAft>
            </a:pPr>
            <a:r>
              <a:rPr lang="en-GB" dirty="0" smtClean="0"/>
              <a:t>Free, immediate, online access to the results of research</a:t>
            </a:r>
          </a:p>
          <a:p>
            <a:pPr>
              <a:spcBef>
                <a:spcPts val="600"/>
              </a:spcBef>
              <a:spcAft>
                <a:spcPts val="3000"/>
              </a:spcAft>
            </a:pPr>
            <a:r>
              <a:rPr lang="en-GB" dirty="0" smtClean="0"/>
              <a:t>Free to reuse e.g. to build tools to mine the content</a:t>
            </a:r>
          </a:p>
          <a:p>
            <a:pPr>
              <a:spcBef>
                <a:spcPts val="600"/>
              </a:spcBef>
            </a:pPr>
            <a:r>
              <a:rPr lang="en-GB" dirty="0" smtClean="0"/>
              <a:t>Two routes to make sure anyone can access your papers</a:t>
            </a:r>
          </a:p>
          <a:p>
            <a:pPr lvl="1">
              <a:buFont typeface="Trebuchet MS" pitchFamily="34" charset="0"/>
              <a:buChar char="–"/>
            </a:pPr>
            <a:r>
              <a:rPr lang="en-GB" dirty="0" smtClean="0"/>
              <a:t>Gold route: paying APCs to ensure publishers makes copy open</a:t>
            </a:r>
          </a:p>
          <a:p>
            <a:pPr lvl="1">
              <a:spcAft>
                <a:spcPts val="3000"/>
              </a:spcAft>
              <a:buFont typeface="Trebuchet MS" pitchFamily="34" charset="0"/>
              <a:buChar char="–"/>
            </a:pPr>
            <a:r>
              <a:rPr lang="en-GB" dirty="0" smtClean="0"/>
              <a:t>Green route: self-archiving Open Access copy in repository </a:t>
            </a:r>
          </a:p>
          <a:p>
            <a:r>
              <a:rPr lang="en-GB" dirty="0" smtClean="0"/>
              <a:t>Find out what your publisher allows on SHERPA </a:t>
            </a:r>
            <a:r>
              <a:rPr lang="en-GB" dirty="0" err="1" smtClean="0"/>
              <a:t>RoMEO</a:t>
            </a:r>
            <a:endParaRPr lang="en-GB" dirty="0" smtClean="0"/>
          </a:p>
          <a:p>
            <a:pPr lvl="1">
              <a:buFont typeface="Trebuchet MS" pitchFamily="34" charset="0"/>
              <a:buChar char="–"/>
            </a:pPr>
            <a:r>
              <a:rPr lang="en-GB" dirty="0" smtClean="0">
                <a:hlinkClick r:id="rId3"/>
              </a:rPr>
              <a:t>www.sherpa.ac.uk/romeo</a:t>
            </a:r>
            <a:endParaRPr lang="en-GB" dirty="0" smtClean="0"/>
          </a:p>
          <a:p>
            <a:pPr lvl="1"/>
            <a:endParaRPr lang="en-GB" dirty="0" smtClean="0"/>
          </a:p>
        </p:txBody>
      </p:sp>
      <p:pic>
        <p:nvPicPr>
          <p:cNvPr id="2097161" name="Picture 3"/>
          <p:cNvPicPr>
            <a:picLocks noChangeAspect="1"/>
          </p:cNvPicPr>
          <p:nvPr/>
        </p:nvPicPr>
        <p:blipFill>
          <a:blip r:embed="rId4" cstate="print"/>
          <a:stretch>
            <a:fillRect/>
          </a:stretch>
        </p:blipFill>
        <p:spPr>
          <a:xfrm>
            <a:off x="7760926" y="5311809"/>
            <a:ext cx="925874" cy="13148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p:txBody>
          <a:bodyPr/>
          <a:lstStyle/>
          <a:p>
            <a:r>
              <a:rPr lang="en-GB" dirty="0" smtClean="0"/>
              <a:t>Open data</a:t>
            </a:r>
            <a:endParaRPr lang="en-GB" dirty="0"/>
          </a:p>
        </p:txBody>
      </p:sp>
      <p:graphicFrame>
        <p:nvGraphicFramePr>
          <p:cNvPr id="4194305" name="Table 3"/>
          <p:cNvGraphicFramePr>
            <a:graphicFrameLocks noGrp="1"/>
          </p:cNvGraphicFramePr>
          <p:nvPr/>
        </p:nvGraphicFramePr>
        <p:xfrm>
          <a:off x="1109622" y="4295955"/>
          <a:ext cx="7249373" cy="1854200"/>
        </p:xfrm>
        <a:graphic>
          <a:graphicData uri="http://schemas.openxmlformats.org/drawingml/2006/table">
            <a:tbl>
              <a:tblPr firstRow="1" bandRow="1">
                <a:tableStyleId>{2D5ABB26-0587-4C30-8999-92F81FD0307C}</a:tableStyleId>
              </a:tblPr>
              <a:tblGrid>
                <a:gridCol w="1655150"/>
                <a:gridCol w="5594223"/>
              </a:tblGrid>
              <a:tr h="370840">
                <a:tc>
                  <a:txBody>
                    <a:bodyPr/>
                    <a:lstStyle/>
                    <a:p>
                      <a:pPr algn="r"/>
                      <a:r>
                        <a:rPr lang="en-GB" dirty="0" smtClean="0">
                          <a:solidFill>
                            <a:srgbClr val="FFC000"/>
                          </a:solidFill>
                          <a:sym typeface="Wingdings 2"/>
                        </a:rPr>
                        <a:t></a:t>
                      </a:r>
                      <a:endParaRPr lang="en-GB" dirty="0">
                        <a:solidFill>
                          <a:srgbClr val="FFC000"/>
                        </a:solidFill>
                      </a:endParaRPr>
                    </a:p>
                  </a:txBody>
                  <a:tcPr/>
                </a:tc>
                <a:tc>
                  <a:txBody>
                    <a:bodyPr/>
                    <a:lstStyle/>
                    <a:p>
                      <a:r>
                        <a:rPr lang="en-GB" sz="1200" dirty="0" smtClean="0"/>
                        <a:t>make your stuff available on the Web (whatever</a:t>
                      </a:r>
                      <a:r>
                        <a:rPr lang="en-GB" sz="1200" baseline="0" dirty="0" smtClean="0"/>
                        <a:t> format) under an open licence</a:t>
                      </a:r>
                      <a:endParaRPr lang="en-GB" sz="1200" b="0" dirty="0">
                        <a:solidFill>
                          <a:schemeClr val="tx1"/>
                        </a:solidFill>
                      </a:endParaRPr>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pPr>
                      <a:r>
                        <a:rPr lang="en-GB" dirty="0" smtClean="0">
                          <a:solidFill>
                            <a:srgbClr val="FFC000"/>
                          </a:solidFill>
                          <a:sym typeface="Wingdings 2"/>
                        </a:rPr>
                        <a:t></a:t>
                      </a:r>
                      <a:endParaRPr lang="en-GB" dirty="0" smtClean="0">
                        <a:solidFill>
                          <a:srgbClr val="FFC000"/>
                        </a:solidFill>
                      </a:endParaRPr>
                    </a:p>
                  </a:txBody>
                  <a:tcPr/>
                </a:tc>
                <a:tc>
                  <a:txBody>
                    <a:bodyPr/>
                    <a:lstStyle/>
                    <a:p>
                      <a:r>
                        <a:rPr lang="en-GB" sz="1200" dirty="0" smtClean="0"/>
                        <a:t>make it available as structured data (e.g. Excel instead of a scan of a table)</a:t>
                      </a:r>
                      <a:endParaRPr lang="en-GB" sz="1200" b="0" dirty="0">
                        <a:solidFill>
                          <a:schemeClr val="tx1"/>
                        </a:solidFill>
                      </a:endParaRPr>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pPr>
                      <a:r>
                        <a:rPr lang="en-GB" dirty="0" smtClean="0">
                          <a:solidFill>
                            <a:srgbClr val="FFC000"/>
                          </a:solidFill>
                          <a:sym typeface="Wingdings 2"/>
                        </a:rPr>
                        <a:t></a:t>
                      </a:r>
                      <a:endParaRPr lang="en-GB" dirty="0" smtClean="0">
                        <a:solidFill>
                          <a:srgbClr val="FFC000"/>
                        </a:solidFill>
                      </a:endParaRPr>
                    </a:p>
                  </a:txBody>
                  <a:tcPr/>
                </a:tc>
                <a:tc>
                  <a:txBody>
                    <a:bodyPr/>
                    <a:lstStyle/>
                    <a:p>
                      <a:r>
                        <a:rPr lang="en-GB" sz="1200" dirty="0" smtClean="0"/>
                        <a:t>use non-proprietary formats (e.g. CSV instead</a:t>
                      </a:r>
                      <a:r>
                        <a:rPr lang="en-GB" sz="1200" baseline="0" dirty="0" smtClean="0"/>
                        <a:t> of Excel)</a:t>
                      </a:r>
                      <a:endParaRPr lang="en-GB" sz="1200" b="0" dirty="0">
                        <a:solidFill>
                          <a:schemeClr val="tx1"/>
                        </a:solidFill>
                      </a:endParaRPr>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pPr>
                      <a:r>
                        <a:rPr lang="en-GB" dirty="0" smtClean="0">
                          <a:solidFill>
                            <a:srgbClr val="FFC000"/>
                          </a:solidFill>
                          <a:sym typeface="Wingdings 2"/>
                        </a:rPr>
                        <a:t></a:t>
                      </a:r>
                      <a:endParaRPr lang="en-GB" dirty="0" smtClean="0">
                        <a:solidFill>
                          <a:srgbClr val="FFC000"/>
                        </a:solidFill>
                      </a:endParaRPr>
                    </a:p>
                  </a:txBody>
                  <a:tcPr/>
                </a:tc>
                <a:tc>
                  <a:txBody>
                    <a:bodyPr/>
                    <a:lstStyle/>
                    <a:p>
                      <a:r>
                        <a:rPr lang="en-GB" sz="1200" dirty="0" smtClean="0"/>
                        <a:t>use URIs to denote things, so that people can point at your stuff</a:t>
                      </a:r>
                      <a:endParaRPr lang="en-GB" sz="1200" b="0" dirty="0">
                        <a:solidFill>
                          <a:schemeClr val="tx1"/>
                        </a:solidFill>
                      </a:endParaRPr>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pPr>
                      <a:r>
                        <a:rPr lang="en-GB" dirty="0" smtClean="0">
                          <a:solidFill>
                            <a:srgbClr val="FFC000"/>
                          </a:solidFill>
                          <a:sym typeface="Wingdings 2"/>
                        </a:rPr>
                        <a:t></a:t>
                      </a:r>
                      <a:endParaRPr lang="en-GB" dirty="0" smtClean="0">
                        <a:solidFill>
                          <a:srgbClr val="FFC000"/>
                        </a:solidFill>
                      </a:endParaRPr>
                    </a:p>
                  </a:txBody>
                  <a:tcPr/>
                </a:tc>
                <a:tc>
                  <a:txBody>
                    <a:bodyPr/>
                    <a:lstStyle/>
                    <a:p>
                      <a:r>
                        <a:rPr lang="en-GB" sz="1200" dirty="0" smtClean="0"/>
                        <a:t>link your data to other data to provide context</a:t>
                      </a:r>
                      <a:endParaRPr lang="en-GB" sz="1200" b="0" dirty="0">
                        <a:solidFill>
                          <a:schemeClr val="tx1"/>
                        </a:solidFill>
                      </a:endParaRPr>
                    </a:p>
                  </a:txBody>
                  <a:tcPr/>
                </a:tc>
              </a:tr>
            </a:tbl>
          </a:graphicData>
        </a:graphic>
      </p:graphicFrame>
      <p:sp>
        <p:nvSpPr>
          <p:cNvPr id="1048625" name="TextBox 4"/>
          <p:cNvSpPr txBox="1"/>
          <p:nvPr/>
        </p:nvSpPr>
        <p:spPr>
          <a:xfrm>
            <a:off x="457200" y="3779748"/>
            <a:ext cx="8275917" cy="423544"/>
          </a:xfrm>
          <a:prstGeom prst="rect">
            <a:avLst/>
          </a:prstGeom>
          <a:noFill/>
        </p:spPr>
        <p:txBody>
          <a:bodyPr wrap="square" rtlCol="0">
            <a:spAutoFit/>
          </a:bodyPr>
          <a:lstStyle/>
          <a:p>
            <a:pPr algn="ctr"/>
            <a:r>
              <a:rPr lang="en-GB" sz="1600" dirty="0" smtClean="0">
                <a:solidFill>
                  <a:srgbClr val="808080"/>
                </a:solidFill>
                <a:latin typeface="Trebuchet MS" pitchFamily="34" charset="0"/>
              </a:rPr>
              <a:t>Tim Berners-Lee’s proposal for five star open data - </a:t>
            </a:r>
            <a:r>
              <a:rPr lang="en-GB" sz="1600" dirty="0" smtClean="0">
                <a:solidFill>
                  <a:srgbClr val="808080"/>
                </a:solidFill>
                <a:latin typeface="Trebuchet MS" pitchFamily="34" charset="0"/>
                <a:hlinkClick r:id="rId3"/>
              </a:rPr>
              <a:t>http://5stardata.info</a:t>
            </a:r>
            <a:r>
              <a:rPr lang="en-GB" sz="1600" dirty="0" smtClean="0">
                <a:solidFill>
                  <a:srgbClr val="808080"/>
                </a:solidFill>
                <a:latin typeface="Trebuchet MS" pitchFamily="34" charset="0"/>
              </a:rPr>
              <a:t> </a:t>
            </a:r>
            <a:endParaRPr lang="en-GB" sz="1600" dirty="0">
              <a:solidFill>
                <a:srgbClr val="808080"/>
              </a:solidFill>
              <a:latin typeface="Trebuchet MS" pitchFamily="34" charset="0"/>
            </a:endParaRPr>
          </a:p>
        </p:txBody>
      </p:sp>
      <p:sp>
        <p:nvSpPr>
          <p:cNvPr id="1048626" name="Rectangle 5"/>
          <p:cNvSpPr/>
          <p:nvPr/>
        </p:nvSpPr>
        <p:spPr>
          <a:xfrm>
            <a:off x="457200" y="1543869"/>
            <a:ext cx="8097715" cy="1871726"/>
          </a:xfrm>
          <a:prstGeom prst="rect">
            <a:avLst/>
          </a:prstGeom>
        </p:spPr>
        <p:txBody>
          <a:bodyPr wrap="square">
            <a:spAutoFit/>
          </a:bodyPr>
          <a:lstStyle/>
          <a:p>
            <a:pPr algn="ctr"/>
            <a:r>
              <a:rPr lang="en-GB" sz="2800" dirty="0" smtClean="0">
                <a:solidFill>
                  <a:srgbClr val="808080"/>
                </a:solidFill>
                <a:latin typeface="Trebuchet MS"/>
                <a:cs typeface="Trebuchet MS"/>
              </a:rPr>
              <a:t>“Open data and content can be freely used, modified and shared by anyone for any purpose”</a:t>
            </a:r>
          </a:p>
          <a:p>
            <a:pPr algn="ctr"/>
            <a:endParaRPr lang="en-GB" sz="1600" dirty="0" smtClean="0">
              <a:latin typeface="Trebuchet MS" pitchFamily="34" charset="0"/>
            </a:endParaRPr>
          </a:p>
          <a:p>
            <a:pPr algn="r"/>
            <a:r>
              <a:rPr lang="en-GB" dirty="0" smtClean="0">
                <a:latin typeface="Trebuchet MS" pitchFamily="34" charset="0"/>
                <a:hlinkClick r:id="rId4"/>
              </a:rPr>
              <a:t>http://opendefinition.org</a:t>
            </a:r>
            <a:r>
              <a:rPr lang="en-GB" dirty="0" smtClean="0">
                <a:latin typeface="Trebuchet MS"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p:txBody>
          <a:bodyPr/>
          <a:lstStyle/>
          <a:p>
            <a:r>
              <a:rPr lang="en-GB" dirty="0" smtClean="0"/>
              <a:t>Open methods</a:t>
            </a:r>
            <a:endParaRPr lang="en-GB" dirty="0"/>
          </a:p>
        </p:txBody>
      </p:sp>
      <p:sp>
        <p:nvSpPr>
          <p:cNvPr id="1048613" name="Content Placeholder 2"/>
          <p:cNvSpPr>
            <a:spLocks noGrp="1"/>
          </p:cNvSpPr>
          <p:nvPr>
            <p:ph idx="1"/>
          </p:nvPr>
        </p:nvSpPr>
        <p:spPr>
          <a:xfrm>
            <a:off x="457200" y="1459522"/>
            <a:ext cx="8229600" cy="4580793"/>
          </a:xfrm>
        </p:spPr>
        <p:txBody>
          <a:bodyPr>
            <a:normAutofit fontScale="93750" lnSpcReduction="20000"/>
          </a:bodyPr>
          <a:lstStyle/>
          <a:p>
            <a:pPr>
              <a:spcBef>
                <a:spcPts val="3000"/>
              </a:spcBef>
            </a:pPr>
            <a:r>
              <a:rPr lang="en-GB" dirty="0" smtClean="0"/>
              <a:t>Documenting and sharing workflows and methods</a:t>
            </a:r>
          </a:p>
          <a:p>
            <a:pPr>
              <a:spcBef>
                <a:spcPts val="3000"/>
              </a:spcBef>
            </a:pPr>
            <a:r>
              <a:rPr lang="en-GB" dirty="0" smtClean="0"/>
              <a:t>Sharing code and tools to allow others to reproduce work </a:t>
            </a:r>
          </a:p>
          <a:p>
            <a:pPr>
              <a:spcBef>
                <a:spcPts val="3000"/>
              </a:spcBef>
            </a:pPr>
            <a:r>
              <a:rPr lang="en-GB" dirty="0" smtClean="0"/>
              <a:t>Using web based tools to facilitate collaboration and interaction from the outside world</a:t>
            </a:r>
          </a:p>
          <a:p>
            <a:pPr>
              <a:spcBef>
                <a:spcPts val="3000"/>
              </a:spcBef>
            </a:pPr>
            <a:r>
              <a:rPr lang="en-GB" i="1" dirty="0" smtClean="0"/>
              <a:t>Open </a:t>
            </a:r>
            <a:r>
              <a:rPr lang="en-GB" i="1" dirty="0" err="1" smtClean="0"/>
              <a:t>netbook</a:t>
            </a:r>
            <a:r>
              <a:rPr lang="en-GB" i="1" dirty="0" smtClean="0"/>
              <a:t> science</a:t>
            </a:r>
            <a:r>
              <a:rPr lang="en-GB" dirty="0" smtClean="0"/>
              <a:t> – “when there is a URL to a laboratory notebook that is freely available and indexed on common search engines.” </a:t>
            </a:r>
          </a:p>
          <a:p>
            <a:pPr lvl="1">
              <a:spcBef>
                <a:spcPts val="0"/>
              </a:spcBef>
              <a:buNone/>
            </a:pPr>
            <a:r>
              <a:rPr lang="en-GB" sz="1600" dirty="0" smtClean="0">
                <a:hlinkClick r:id="rId3"/>
              </a:rPr>
              <a:t>http://drexel-coas-elearning.blogspot.co.uk/2006/09/open-notebook-science.html</a:t>
            </a:r>
            <a:r>
              <a:rPr lang="en-GB" sz="1600" dirty="0" smtClean="0"/>
              <a:t> </a:t>
            </a:r>
            <a:endParaRPr lang="en-GB"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Rectangle 5"/>
          <p:cNvSpPr/>
          <p:nvPr/>
        </p:nvSpPr>
        <p:spPr>
          <a:xfrm>
            <a:off x="0" y="1412776"/>
            <a:ext cx="9144000" cy="544522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588" name="Title 1"/>
          <p:cNvSpPr>
            <a:spLocks noGrp="1"/>
          </p:cNvSpPr>
          <p:nvPr>
            <p:ph type="title"/>
          </p:nvPr>
        </p:nvSpPr>
        <p:spPr>
          <a:xfrm>
            <a:off x="217714" y="340158"/>
            <a:ext cx="8469086" cy="990600"/>
          </a:xfrm>
        </p:spPr>
        <p:txBody>
          <a:bodyPr>
            <a:normAutofit fontScale="90000"/>
          </a:bodyPr>
          <a:lstStyle/>
          <a:p>
            <a:pPr>
              <a:spcAft>
                <a:spcPts val="600"/>
              </a:spcAft>
            </a:pPr>
            <a:r>
              <a:rPr lang="en-GB" sz="4000" dirty="0" smtClean="0"/>
              <a:t>Reliance on specialist research software</a:t>
            </a:r>
            <a:r>
              <a:rPr lang="en-US" sz="3600" dirty="0" smtClean="0">
                <a:solidFill>
                  <a:srgbClr val="FF0000"/>
                </a:solidFill>
                <a:cs typeface="Helvetica Light"/>
              </a:rPr>
              <a:t/>
            </a:r>
            <a:br>
              <a:rPr lang="en-US" sz="3600" dirty="0" smtClean="0">
                <a:solidFill>
                  <a:srgbClr val="FF0000"/>
                </a:solidFill>
                <a:cs typeface="Helvetica Light"/>
              </a:rPr>
            </a:br>
            <a:r>
              <a:rPr lang="en-US" sz="700" dirty="0">
                <a:solidFill>
                  <a:srgbClr val="FF0000"/>
                </a:solidFill>
                <a:cs typeface="Helvetica Light"/>
              </a:rPr>
              <a:t/>
            </a:r>
            <a:br>
              <a:rPr lang="en-US" sz="700" dirty="0">
                <a:solidFill>
                  <a:srgbClr val="FF0000"/>
                </a:solidFill>
                <a:cs typeface="Helvetica Light"/>
              </a:rPr>
            </a:br>
            <a:r>
              <a:rPr lang="en-US" sz="2200" b="0" dirty="0" smtClean="0">
                <a:solidFill>
                  <a:schemeClr val="bg1">
                    <a:lumMod val="50000"/>
                  </a:schemeClr>
                </a:solidFill>
                <a:cs typeface="Helvetica Light"/>
              </a:rPr>
              <a:t>Slide from Neil </a:t>
            </a:r>
            <a:r>
              <a:rPr lang="en-US" sz="2200" b="0" dirty="0" err="1" smtClean="0">
                <a:solidFill>
                  <a:schemeClr val="bg1">
                    <a:lumMod val="50000"/>
                  </a:schemeClr>
                </a:solidFill>
                <a:cs typeface="Helvetica Light"/>
              </a:rPr>
              <a:t>Chue</a:t>
            </a:r>
            <a:r>
              <a:rPr lang="en-US" sz="2200" b="0" dirty="0" smtClean="0">
                <a:solidFill>
                  <a:schemeClr val="bg1">
                    <a:lumMod val="50000"/>
                  </a:schemeClr>
                </a:solidFill>
                <a:cs typeface="Helvetica Light"/>
              </a:rPr>
              <a:t>-Hong, Software Sustainability Institute</a:t>
            </a:r>
            <a:endParaRPr lang="en-US" sz="2200" b="0" dirty="0">
              <a:solidFill>
                <a:schemeClr val="bg1">
                  <a:lumMod val="50000"/>
                </a:schemeClr>
              </a:solidFill>
              <a:cs typeface="Helvetica Light"/>
            </a:endParaRPr>
          </a:p>
        </p:txBody>
      </p:sp>
      <p:sp>
        <p:nvSpPr>
          <p:cNvPr id="1048589" name="TextBox 8"/>
          <p:cNvSpPr txBox="1"/>
          <p:nvPr/>
        </p:nvSpPr>
        <p:spPr>
          <a:xfrm>
            <a:off x="647161" y="1913781"/>
            <a:ext cx="3410237" cy="878713"/>
          </a:xfrm>
          <a:prstGeom prst="rect">
            <a:avLst/>
          </a:prstGeom>
          <a:noFill/>
        </p:spPr>
        <p:txBody>
          <a:bodyPr wrap="square" rtlCol="0">
            <a:spAutoFit/>
          </a:bodyPr>
          <a:lstStyle/>
          <a:p>
            <a:pPr algn="ctr"/>
            <a:r>
              <a:rPr lang="en-US" sz="2000" dirty="0" smtClean="0">
                <a:solidFill>
                  <a:schemeClr val="bg1"/>
                </a:solidFill>
                <a:latin typeface="Helvetica Light"/>
                <a:cs typeface="Helvetica Light"/>
              </a:rPr>
              <a:t>Do you use research software?</a:t>
            </a:r>
            <a:endParaRPr lang="en-US" sz="2000" dirty="0">
              <a:solidFill>
                <a:schemeClr val="bg1"/>
              </a:solidFill>
              <a:latin typeface="Helvetica Light"/>
              <a:cs typeface="Helvetica Light"/>
            </a:endParaRPr>
          </a:p>
        </p:txBody>
      </p:sp>
      <p:pic>
        <p:nvPicPr>
          <p:cNvPr id="2097152" name="Picture 2" descr="Use_Of_research_Software.png"/>
          <p:cNvPicPr>
            <a:picLocks noChangeAspect="1"/>
          </p:cNvPicPr>
          <p:nvPr/>
        </p:nvPicPr>
        <p:blipFill>
          <a:blip r:embed="rId3" cstate="screen"/>
          <a:stretch>
            <a:fillRect/>
          </a:stretch>
        </p:blipFill>
        <p:spPr>
          <a:xfrm>
            <a:off x="457200" y="3002649"/>
            <a:ext cx="3627411" cy="2725486"/>
          </a:xfrm>
          <a:prstGeom prst="rect">
            <a:avLst/>
          </a:prstGeom>
        </p:spPr>
      </p:pic>
      <p:pic>
        <p:nvPicPr>
          <p:cNvPr id="2097153" name="Picture 3" descr="Without_research_Software.png"/>
          <p:cNvPicPr>
            <a:picLocks noChangeAspect="1"/>
          </p:cNvPicPr>
          <p:nvPr/>
        </p:nvPicPr>
        <p:blipFill>
          <a:blip r:embed="rId4" cstate="screen"/>
          <a:stretch>
            <a:fillRect/>
          </a:stretch>
        </p:blipFill>
        <p:spPr>
          <a:xfrm>
            <a:off x="4561098" y="2731701"/>
            <a:ext cx="4334335" cy="3716556"/>
          </a:xfrm>
          <a:prstGeom prst="rect">
            <a:avLst/>
          </a:prstGeom>
        </p:spPr>
      </p:pic>
      <p:cxnSp>
        <p:nvCxnSpPr>
          <p:cNvPr id="3145728" name="Straight Connector 4"/>
          <p:cNvCxnSpPr>
            <a:cxnSpLocks/>
          </p:cNvCxnSpPr>
          <p:nvPr/>
        </p:nvCxnSpPr>
        <p:spPr>
          <a:xfrm>
            <a:off x="475342" y="1805247"/>
            <a:ext cx="8229600" cy="0"/>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048590" name="TextBox 14"/>
          <p:cNvSpPr txBox="1"/>
          <p:nvPr/>
        </p:nvSpPr>
        <p:spPr>
          <a:xfrm>
            <a:off x="4792480" y="1915490"/>
            <a:ext cx="3410237" cy="878713"/>
          </a:xfrm>
          <a:prstGeom prst="rect">
            <a:avLst/>
          </a:prstGeom>
          <a:noFill/>
        </p:spPr>
        <p:txBody>
          <a:bodyPr wrap="square" rtlCol="0">
            <a:spAutoFit/>
          </a:bodyPr>
          <a:lstStyle/>
          <a:p>
            <a:pPr algn="ctr"/>
            <a:r>
              <a:rPr lang="en-US" sz="2000" dirty="0" smtClean="0">
                <a:solidFill>
                  <a:schemeClr val="bg1"/>
                </a:solidFill>
                <a:latin typeface="Helvetica Light"/>
                <a:cs typeface="Helvetica Light"/>
              </a:rPr>
              <a:t>What would happen to your research without software</a:t>
            </a:r>
            <a:endParaRPr lang="en-US" sz="2000" dirty="0">
              <a:solidFill>
                <a:schemeClr val="bg1"/>
              </a:solidFill>
              <a:latin typeface="Helvetica Light"/>
              <a:cs typeface="Helvetica Light"/>
            </a:endParaRPr>
          </a:p>
        </p:txBody>
      </p:sp>
      <p:sp>
        <p:nvSpPr>
          <p:cNvPr id="1048591" name="TextBox 20"/>
          <p:cNvSpPr txBox="1"/>
          <p:nvPr/>
        </p:nvSpPr>
        <p:spPr>
          <a:xfrm>
            <a:off x="99781" y="6331409"/>
            <a:ext cx="8941143" cy="919352"/>
          </a:xfrm>
          <a:prstGeom prst="rect">
            <a:avLst/>
          </a:prstGeom>
          <a:noFill/>
        </p:spPr>
        <p:txBody>
          <a:bodyPr wrap="square" rtlCol="0">
            <a:spAutoFit/>
          </a:bodyPr>
          <a:lstStyle/>
          <a:p>
            <a:r>
              <a:rPr lang="en-US" sz="1400" i="1" dirty="0" smtClean="0">
                <a:solidFill>
                  <a:srgbClr val="FFFFFF"/>
                </a:solidFill>
                <a:latin typeface="Helvetica Light"/>
                <a:cs typeface="Helvetica Light"/>
              </a:rPr>
              <a:t>Survey of researchers from 15 UK  Russell Group universities conducted </a:t>
            </a:r>
            <a:br>
              <a:rPr lang="en-US" sz="1400" i="1" dirty="0" smtClean="0">
                <a:solidFill>
                  <a:srgbClr val="FFFFFF"/>
                </a:solidFill>
                <a:latin typeface="Helvetica Light"/>
                <a:cs typeface="Helvetica Light"/>
              </a:rPr>
            </a:br>
            <a:r>
              <a:rPr lang="en-US" sz="1400" i="1" dirty="0" smtClean="0">
                <a:solidFill>
                  <a:srgbClr val="FFFFFF"/>
                </a:solidFill>
                <a:latin typeface="Helvetica Light"/>
                <a:cs typeface="Helvetica Light"/>
              </a:rPr>
              <a:t>by SSI between August - October 2014. </a:t>
            </a:r>
            <a:r>
              <a:rPr lang="pt-BR" sz="1400" i="1" dirty="0" smtClean="0">
                <a:solidFill>
                  <a:srgbClr val="FFFFFF"/>
                </a:solidFill>
                <a:latin typeface="Helvetica Light"/>
                <a:cs typeface="Helvetica Light"/>
              </a:rPr>
              <a:t>DOI: 10.5281</a:t>
            </a:r>
            <a:r>
              <a:rPr lang="pt-BR" sz="1400" i="1" dirty="0">
                <a:solidFill>
                  <a:srgbClr val="FFFFFF"/>
                </a:solidFill>
                <a:latin typeface="Helvetica Light"/>
                <a:cs typeface="Helvetica Light"/>
              </a:rPr>
              <a:t>/zenodo.14809</a:t>
            </a:r>
            <a:r>
              <a:rPr lang="en-US" sz="1400" i="1" dirty="0" smtClean="0">
                <a:solidFill>
                  <a:srgbClr val="FFFFFF"/>
                </a:solidFill>
                <a:latin typeface="Helvetica Light"/>
                <a:cs typeface="Helvetica Light"/>
              </a:rPr>
              <a:t/>
            </a:r>
            <a:br>
              <a:rPr lang="en-US" sz="1400" i="1" dirty="0" smtClean="0">
                <a:solidFill>
                  <a:srgbClr val="FFFFFF"/>
                </a:solidFill>
                <a:latin typeface="Helvetica Light"/>
                <a:cs typeface="Helvetica Light"/>
              </a:rPr>
            </a:br>
            <a:endParaRPr lang="en-US" sz="1400" i="1" dirty="0">
              <a:solidFill>
                <a:srgbClr val="FFFFFF"/>
              </a:solidFill>
              <a:latin typeface="Helvetica Light"/>
              <a:cs typeface="Helvetica Light"/>
            </a:endParaRPr>
          </a:p>
        </p:txBody>
      </p:sp>
      <p:sp>
        <p:nvSpPr>
          <p:cNvPr id="1048592" name="TextBox 9"/>
          <p:cNvSpPr txBox="1"/>
          <p:nvPr/>
        </p:nvSpPr>
        <p:spPr>
          <a:xfrm>
            <a:off x="2992331" y="5261114"/>
            <a:ext cx="1259119" cy="668782"/>
          </a:xfrm>
          <a:prstGeom prst="rect">
            <a:avLst/>
          </a:prstGeom>
          <a:noFill/>
        </p:spPr>
        <p:txBody>
          <a:bodyPr wrap="square" rtlCol="0" anchor="t">
            <a:spAutoFit/>
          </a:bodyPr>
          <a:lstStyle/>
          <a:p>
            <a:pPr algn="r"/>
            <a:r>
              <a:rPr lang="en-US" sz="2800" dirty="0" smtClean="0">
                <a:solidFill>
                  <a:srgbClr val="FFFFFF"/>
                </a:solidFill>
                <a:latin typeface="Helvetica"/>
                <a:cs typeface="Helvetica"/>
              </a:rPr>
              <a:t>56%</a:t>
            </a:r>
            <a:endParaRPr lang="en-US" sz="2800" dirty="0">
              <a:solidFill>
                <a:srgbClr val="FFFFFF"/>
              </a:solidFill>
              <a:latin typeface="Helvetica"/>
              <a:cs typeface="Helvetica"/>
            </a:endParaRPr>
          </a:p>
        </p:txBody>
      </p:sp>
      <p:sp>
        <p:nvSpPr>
          <p:cNvPr id="1048593" name="Title 1"/>
          <p:cNvSpPr txBox="1"/>
          <p:nvPr/>
        </p:nvSpPr>
        <p:spPr>
          <a:xfrm>
            <a:off x="4232308" y="5130142"/>
            <a:ext cx="3765055" cy="7438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bg1"/>
                </a:solidFill>
                <a:latin typeface="Helvetica Light"/>
                <a:cs typeface="Helvetica Light"/>
              </a:rPr>
              <a:t>D</a:t>
            </a:r>
            <a:r>
              <a:rPr lang="en-US" sz="1400" dirty="0" smtClean="0">
                <a:solidFill>
                  <a:schemeClr val="bg1"/>
                </a:solidFill>
                <a:latin typeface="Helvetica Light"/>
                <a:cs typeface="Helvetica Light"/>
              </a:rPr>
              <a:t>evelop their </a:t>
            </a:r>
            <a:br>
              <a:rPr lang="en-US" sz="1400" dirty="0" smtClean="0">
                <a:solidFill>
                  <a:schemeClr val="bg1"/>
                </a:solidFill>
                <a:latin typeface="Helvetica Light"/>
                <a:cs typeface="Helvetica Light"/>
              </a:rPr>
            </a:br>
            <a:r>
              <a:rPr lang="en-US" sz="1400" dirty="0" smtClean="0">
                <a:solidFill>
                  <a:schemeClr val="bg1"/>
                </a:solidFill>
                <a:latin typeface="Helvetica Light"/>
                <a:cs typeface="Helvetica Light"/>
              </a:rPr>
              <a:t>own software</a:t>
            </a:r>
          </a:p>
        </p:txBody>
      </p:sp>
      <p:sp>
        <p:nvSpPr>
          <p:cNvPr id="1048594" name="TextBox 11"/>
          <p:cNvSpPr txBox="1"/>
          <p:nvPr/>
        </p:nvSpPr>
        <p:spPr>
          <a:xfrm>
            <a:off x="2999029" y="5643318"/>
            <a:ext cx="1259119" cy="668782"/>
          </a:xfrm>
          <a:prstGeom prst="rect">
            <a:avLst/>
          </a:prstGeom>
          <a:noFill/>
        </p:spPr>
        <p:txBody>
          <a:bodyPr wrap="square" rtlCol="0" anchor="ctr">
            <a:spAutoFit/>
          </a:bodyPr>
          <a:lstStyle/>
          <a:p>
            <a:pPr algn="r"/>
            <a:r>
              <a:rPr lang="en-US" sz="2800" dirty="0" smtClean="0">
                <a:solidFill>
                  <a:srgbClr val="FFFFFF"/>
                </a:solidFill>
                <a:latin typeface="Helvetica"/>
                <a:cs typeface="Helvetica"/>
              </a:rPr>
              <a:t>71%</a:t>
            </a:r>
            <a:endParaRPr lang="en-US" sz="2800" dirty="0">
              <a:solidFill>
                <a:srgbClr val="FFFFFF"/>
              </a:solidFill>
              <a:latin typeface="Helvetica"/>
              <a:cs typeface="Helvetica"/>
            </a:endParaRPr>
          </a:p>
        </p:txBody>
      </p:sp>
      <p:sp>
        <p:nvSpPr>
          <p:cNvPr id="1048595" name="Title 1"/>
          <p:cNvSpPr txBox="1"/>
          <p:nvPr/>
        </p:nvSpPr>
        <p:spPr>
          <a:xfrm>
            <a:off x="4232396" y="5609267"/>
            <a:ext cx="3765055" cy="7438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chemeClr val="bg1"/>
                </a:solidFill>
                <a:latin typeface="Helvetica Light"/>
                <a:cs typeface="Helvetica Light"/>
              </a:rPr>
              <a:t>Have no formal </a:t>
            </a:r>
            <a:br>
              <a:rPr lang="en-US" sz="1400" dirty="0" smtClean="0">
                <a:solidFill>
                  <a:schemeClr val="bg1"/>
                </a:solidFill>
                <a:latin typeface="Helvetica Light"/>
                <a:cs typeface="Helvetica Light"/>
              </a:rPr>
            </a:br>
            <a:r>
              <a:rPr lang="en-US" sz="1400" dirty="0" smtClean="0">
                <a:solidFill>
                  <a:schemeClr val="bg1"/>
                </a:solidFill>
                <a:latin typeface="Helvetica Light"/>
                <a:cs typeface="Helvetica Light"/>
              </a:rPr>
              <a:t>software training</a:t>
            </a:r>
          </a:p>
        </p:txBody>
      </p:sp>
      <p:pic>
        <p:nvPicPr>
          <p:cNvPr id="2097154" name="Picture 13"/>
          <p:cNvPicPr>
            <a:picLocks noChangeAspect="1"/>
          </p:cNvPicPr>
          <p:nvPr/>
        </p:nvPicPr>
        <p:blipFill>
          <a:blip r:embed="rId5"/>
          <a:stretch>
            <a:fillRect/>
          </a:stretch>
        </p:blipFill>
        <p:spPr>
          <a:xfrm>
            <a:off x="8026400" y="6464300"/>
            <a:ext cx="1117600" cy="3937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2725</Words>
  <Application>Microsoft Office PowerPoint</Application>
  <PresentationFormat>On-screen Show (4:3)</PresentationFormat>
  <Paragraphs>296</Paragraphs>
  <Slides>31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ＭＳ Ｐゴシック</vt:lpstr>
      <vt:lpstr>ＭＳ Ｐゴシック</vt:lpstr>
      <vt:lpstr>Arial</vt:lpstr>
      <vt:lpstr>Calibri</vt:lpstr>
      <vt:lpstr>Helvetica</vt:lpstr>
      <vt:lpstr>Helvetica Light</vt:lpstr>
      <vt:lpstr>Trebuchet MS</vt:lpstr>
      <vt:lpstr>Wingdings</vt:lpstr>
      <vt:lpstr>Wingdings 2</vt:lpstr>
      <vt:lpstr>Essential</vt:lpstr>
      <vt:lpstr>Open Access, Open Data, Open Research</vt:lpstr>
      <vt:lpstr>Outline of the session</vt:lpstr>
      <vt:lpstr>PowerPoint Presentation</vt:lpstr>
      <vt:lpstr>What is open science?</vt:lpstr>
      <vt:lpstr>More than open access publishing</vt:lpstr>
      <vt:lpstr>Open access to publications</vt:lpstr>
      <vt:lpstr>Open data</vt:lpstr>
      <vt:lpstr>Open methods</vt:lpstr>
      <vt:lpstr>Reliance on specialist research software  Slide from Neil Chue-Hong, Software Sustainability Institute</vt:lpstr>
      <vt:lpstr>Openness at every stage</vt:lpstr>
      <vt:lpstr>Degrees of openness</vt:lpstr>
      <vt:lpstr>PowerPoint Presentation</vt:lpstr>
      <vt:lpstr>It’s part of good research practice</vt:lpstr>
      <vt:lpstr>Some benefits of openness</vt:lpstr>
      <vt:lpstr>Validation of results</vt:lpstr>
      <vt:lpstr>Acceleration of the research process</vt:lpstr>
      <vt:lpstr>More scientific breakthroughs</vt:lpstr>
      <vt:lpstr>The Open Research Data Pilot</vt:lpstr>
      <vt:lpstr>Funder imperatives...</vt:lpstr>
      <vt:lpstr>Open Research Data (ORD) Pilot </vt:lpstr>
      <vt:lpstr>H2020 areas participating in the pilot</vt:lpstr>
      <vt:lpstr>Exemptions – reasons for opting out</vt:lpstr>
      <vt:lpstr>PowerPoint Presentation</vt:lpstr>
      <vt:lpstr>Which data does the pilot apply to?</vt:lpstr>
      <vt:lpstr>Key requirements of the open data pilot </vt:lpstr>
      <vt:lpstr>Data Management Plans</vt:lpstr>
      <vt:lpstr>Info on RDM: what and when</vt:lpstr>
      <vt:lpstr>Initial DMP (at 6 months)</vt:lpstr>
      <vt:lpstr>More elaborate DMP</vt:lpstr>
      <vt:lpstr>Guidelines from the Commission</vt:lpstr>
      <vt:lpstr>Thanks for listening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Conscorcio Madrono</dc:title>
  <dc:creator>Sarah Jones</dc:creator>
  <cp:lastModifiedBy>Lietotājs</cp:lastModifiedBy>
  <cp:revision>1</cp:revision>
  <dcterms:created xsi:type="dcterms:W3CDTF">2015-02-21T18:34:51Z</dcterms:created>
  <dcterms:modified xsi:type="dcterms:W3CDTF">2016-04-14T06:05:51Z</dcterms:modified>
</cp:coreProperties>
</file>